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25" d="100"/>
          <a:sy n="125" d="100"/>
        </p:scale>
        <p:origin x="-1302" y="-13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8853B-65D8-4E68-8D46-3609B379069D}" type="datetimeFigureOut">
              <a:rPr lang="en-US" smtClean="0"/>
              <a:t>10/11/2018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FFE75-3331-4EB5-A35D-7D53B1DD79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7682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8853B-65D8-4E68-8D46-3609B379069D}" type="datetimeFigureOut">
              <a:rPr lang="en-US" smtClean="0"/>
              <a:t>10/11/2018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FFE75-3331-4EB5-A35D-7D53B1DD79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0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8853B-65D8-4E68-8D46-3609B379069D}" type="datetimeFigureOut">
              <a:rPr lang="en-US" smtClean="0"/>
              <a:t>10/11/2018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FFE75-3331-4EB5-A35D-7D53B1DD79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5234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8853B-65D8-4E68-8D46-3609B379069D}" type="datetimeFigureOut">
              <a:rPr lang="en-US" smtClean="0"/>
              <a:t>10/11/2018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FFE75-3331-4EB5-A35D-7D53B1DD79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4005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8853B-65D8-4E68-8D46-3609B379069D}" type="datetimeFigureOut">
              <a:rPr lang="en-US" smtClean="0"/>
              <a:t>10/11/2018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FFE75-3331-4EB5-A35D-7D53B1DD79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02827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8853B-65D8-4E68-8D46-3609B379069D}" type="datetimeFigureOut">
              <a:rPr lang="en-US" smtClean="0"/>
              <a:t>10/11/2018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FFE75-3331-4EB5-A35D-7D53B1DD79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0709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8853B-65D8-4E68-8D46-3609B379069D}" type="datetimeFigureOut">
              <a:rPr lang="en-US" smtClean="0"/>
              <a:t>10/11/2018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FFE75-3331-4EB5-A35D-7D53B1DD79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2479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8853B-65D8-4E68-8D46-3609B379069D}" type="datetimeFigureOut">
              <a:rPr lang="en-US" smtClean="0"/>
              <a:t>10/11/2018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FFE75-3331-4EB5-A35D-7D53B1DD79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73630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8853B-65D8-4E68-8D46-3609B379069D}" type="datetimeFigureOut">
              <a:rPr lang="en-US" smtClean="0"/>
              <a:t>10/11/2018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FFE75-3331-4EB5-A35D-7D53B1DD79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2991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8853B-65D8-4E68-8D46-3609B379069D}" type="datetimeFigureOut">
              <a:rPr lang="en-US" smtClean="0"/>
              <a:t>10/11/2018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FFE75-3331-4EB5-A35D-7D53B1DD79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929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8853B-65D8-4E68-8D46-3609B379069D}" type="datetimeFigureOut">
              <a:rPr lang="en-US" smtClean="0"/>
              <a:t>10/11/2018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FFE75-3331-4EB5-A35D-7D53B1DD79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5135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98853B-65D8-4E68-8D46-3609B379069D}" type="datetimeFigureOut">
              <a:rPr lang="en-US" smtClean="0"/>
              <a:t>10/11/2018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CFFE75-3331-4EB5-A35D-7D53B1DD79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4215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Relationship Id="rId14" Type="http://schemas.openxmlformats.org/officeDocument/2006/relationships/image" Target="../media/image35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0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2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12" Type="http://schemas.openxmlformats.org/officeDocument/2006/relationships/image" Target="../media/image51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5" Type="http://schemas.openxmlformats.org/officeDocument/2006/relationships/image" Target="../media/image54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Relationship Id="rId14" Type="http://schemas.openxmlformats.org/officeDocument/2006/relationships/image" Target="../media/image5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intBrush/>
                    </a14:imgEffect>
                  </a14:imgLayer>
                </a14:imgProps>
              </a:ext>
            </a:extLst>
          </a:blip>
          <a:srcRect b="16144"/>
          <a:stretch/>
        </p:blipFill>
        <p:spPr>
          <a:xfrm>
            <a:off x="0" y="32237"/>
            <a:ext cx="12243095" cy="683622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38514" y="1723152"/>
            <a:ext cx="9956800" cy="1289277"/>
          </a:xfr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r>
              <a:rPr lang="en-US" sz="7200" dirty="0">
                <a:ln w="0"/>
                <a:solidFill>
                  <a:schemeClr val="bg1">
                    <a:lumMod val="9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Condensed" panose="020B0502040204020203" pitchFamily="34" charset="0"/>
              </a:rPr>
              <a:t>SISTEM INFORMASI GEOGRAFIS</a:t>
            </a:r>
            <a:endParaRPr lang="en-US" sz="7200" dirty="0">
              <a:ln w="0"/>
              <a:solidFill>
                <a:schemeClr val="bg1">
                  <a:lumMod val="9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44914" y="2966980"/>
            <a:ext cx="9144000" cy="1655762"/>
          </a:xfrm>
        </p:spPr>
        <p:txBody>
          <a:bodyPr>
            <a:normAutofit/>
          </a:bodyPr>
          <a:lstStyle/>
          <a:p>
            <a:r>
              <a:rPr lang="en-US" sz="54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Condensed" panose="020B0502040204020203" pitchFamily="34" charset="0"/>
              </a:rPr>
              <a:t>JIHADUL AKBAR</a:t>
            </a:r>
          </a:p>
          <a:p>
            <a:r>
              <a:rPr lang="en-US" sz="3600" dirty="0" err="1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SemiLight Condensed" panose="020B0502040204020203" pitchFamily="34" charset="0"/>
              </a:rPr>
              <a:t>Pertemuan</a:t>
            </a:r>
            <a:r>
              <a:rPr lang="en-US" sz="36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SemiLight Condensed" panose="020B0502040204020203" pitchFamily="34" charset="0"/>
              </a:rPr>
              <a:t> III</a:t>
            </a:r>
            <a:endParaRPr lang="en-US" sz="36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hnschrift SemiLight Condensed" panose="020B0502040204020203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4341" y="6070836"/>
            <a:ext cx="2967318" cy="540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363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dirty="0" smtClean="0">
                <a:latin typeface="Kozuka Gothic Pro B" panose="020B0800000000000000" pitchFamily="34" charset="-128"/>
                <a:ea typeface="Kozuka Gothic Pro B" panose="020B0800000000000000" pitchFamily="34" charset="-128"/>
              </a:rPr>
              <a:t>Peta </a:t>
            </a:r>
            <a:r>
              <a:rPr lang="en-US" sz="6000" b="1" dirty="0" err="1" smtClean="0">
                <a:latin typeface="Kozuka Gothic Pro B" panose="020B0800000000000000" pitchFamily="34" charset="-128"/>
                <a:ea typeface="Kozuka Gothic Pro B" panose="020B0800000000000000" pitchFamily="34" charset="-128"/>
              </a:rPr>
              <a:t>Sekarang</a:t>
            </a:r>
            <a:r>
              <a:rPr lang="en-US" sz="6000" b="1" dirty="0" smtClean="0">
                <a:latin typeface="Kozuka Gothic Pro B" panose="020B0800000000000000" pitchFamily="34" charset="-128"/>
                <a:ea typeface="Kozuka Gothic Pro B" panose="020B0800000000000000" pitchFamily="34" charset="-128"/>
              </a:rPr>
              <a:t> …</a:t>
            </a:r>
            <a:endParaRPr lang="en-US" sz="6000" b="1" dirty="0">
              <a:latin typeface="Kozuka Gothic Pro B" panose="020B0800000000000000" pitchFamily="34" charset="-128"/>
              <a:ea typeface="Kozuka Gothic Pro B" panose="020B0800000000000000" pitchFamily="34" charset="-128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 err="1">
                <a:latin typeface="Franklin Gothic Book" panose="020B0503020102020204" pitchFamily="34" charset="0"/>
              </a:rPr>
              <a:t>Saat</a:t>
            </a:r>
            <a:r>
              <a:rPr lang="en-US" sz="3600" dirty="0">
                <a:latin typeface="Franklin Gothic Book" panose="020B0503020102020204" pitchFamily="34" charset="0"/>
              </a:rPr>
              <a:t> </a:t>
            </a:r>
            <a:r>
              <a:rPr lang="en-US" sz="3600" dirty="0" err="1">
                <a:latin typeface="Franklin Gothic Book" panose="020B0503020102020204" pitchFamily="34" charset="0"/>
              </a:rPr>
              <a:t>ini</a:t>
            </a:r>
            <a:r>
              <a:rPr lang="en-US" sz="3600" dirty="0">
                <a:latin typeface="Franklin Gothic Book" panose="020B0503020102020204" pitchFamily="34" charset="0"/>
              </a:rPr>
              <a:t>, </a:t>
            </a:r>
            <a:r>
              <a:rPr lang="en-US" sz="3600" b="1" dirty="0" err="1">
                <a:latin typeface="Franklin Gothic Book" panose="020B0503020102020204" pitchFamily="34" charset="0"/>
              </a:rPr>
              <a:t>hampir</a:t>
            </a:r>
            <a:r>
              <a:rPr lang="en-US" sz="3600" b="1" dirty="0">
                <a:latin typeface="Franklin Gothic Book" panose="020B0503020102020204" pitchFamily="34" charset="0"/>
              </a:rPr>
              <a:t> </a:t>
            </a:r>
            <a:r>
              <a:rPr lang="en-US" sz="3600" b="1" dirty="0" err="1">
                <a:latin typeface="Franklin Gothic Book" panose="020B0503020102020204" pitchFamily="34" charset="0"/>
              </a:rPr>
              <a:t>semua</a:t>
            </a:r>
            <a:r>
              <a:rPr lang="en-US" sz="3600" b="1" dirty="0">
                <a:latin typeface="Franklin Gothic Book" panose="020B0503020102020204" pitchFamily="34" charset="0"/>
              </a:rPr>
              <a:t> </a:t>
            </a:r>
            <a:r>
              <a:rPr lang="en-US" sz="3600" b="1" dirty="0" err="1">
                <a:latin typeface="Franklin Gothic Book" panose="020B0503020102020204" pitchFamily="34" charset="0"/>
              </a:rPr>
              <a:t>komunitas</a:t>
            </a:r>
            <a:r>
              <a:rPr lang="en-US" sz="3600" b="1" dirty="0">
                <a:latin typeface="Franklin Gothic Book" panose="020B0503020102020204" pitchFamily="34" charset="0"/>
              </a:rPr>
              <a:t> </a:t>
            </a:r>
            <a:r>
              <a:rPr lang="en-US" sz="3600" b="1" dirty="0" err="1">
                <a:latin typeface="Franklin Gothic Book" panose="020B0503020102020204" pitchFamily="34" charset="0"/>
              </a:rPr>
              <a:t>bisnis</a:t>
            </a:r>
            <a:r>
              <a:rPr lang="en-US" sz="3600" b="1" dirty="0">
                <a:latin typeface="Franklin Gothic Book" panose="020B0503020102020204" pitchFamily="34" charset="0"/>
              </a:rPr>
              <a:t> </a:t>
            </a:r>
            <a:r>
              <a:rPr lang="en-US" sz="3600" dirty="0" err="1">
                <a:latin typeface="Franklin Gothic Book" panose="020B0503020102020204" pitchFamily="34" charset="0"/>
              </a:rPr>
              <a:t>ingin</a:t>
            </a:r>
            <a:r>
              <a:rPr lang="en-US" sz="3600" dirty="0">
                <a:latin typeface="Franklin Gothic Book" panose="020B0503020102020204" pitchFamily="34" charset="0"/>
              </a:rPr>
              <a:t> </a:t>
            </a:r>
            <a:r>
              <a:rPr lang="en-US" sz="3600" dirty="0" err="1" smtClean="0">
                <a:latin typeface="Franklin Gothic Book" panose="020B0503020102020204" pitchFamily="34" charset="0"/>
              </a:rPr>
              <a:t>menampilkan</a:t>
            </a:r>
            <a:r>
              <a:rPr lang="en-US" sz="3600" dirty="0" smtClean="0">
                <a:latin typeface="Franklin Gothic Book" panose="020B0503020102020204" pitchFamily="34" charset="0"/>
              </a:rPr>
              <a:t> </a:t>
            </a:r>
            <a:r>
              <a:rPr lang="en-US" sz="3600" dirty="0" err="1">
                <a:latin typeface="Franklin Gothic Book" panose="020B0503020102020204" pitchFamily="34" charset="0"/>
              </a:rPr>
              <a:t>semua</a:t>
            </a:r>
            <a:r>
              <a:rPr lang="en-US" sz="3600" dirty="0">
                <a:latin typeface="Franklin Gothic Book" panose="020B0503020102020204" pitchFamily="34" charset="0"/>
              </a:rPr>
              <a:t> entity </a:t>
            </a:r>
            <a:r>
              <a:rPr lang="en-US" sz="3600" dirty="0" err="1">
                <a:latin typeface="Franklin Gothic Book" panose="020B0503020102020204" pitchFamily="34" charset="0"/>
              </a:rPr>
              <a:t>keseluruhan</a:t>
            </a:r>
            <a:r>
              <a:rPr lang="en-US" sz="3600" dirty="0">
                <a:latin typeface="Franklin Gothic Book" panose="020B0503020102020204" pitchFamily="34" charset="0"/>
              </a:rPr>
              <a:t> </a:t>
            </a:r>
            <a:r>
              <a:rPr lang="en-US" sz="3600" dirty="0" smtClean="0">
                <a:latin typeface="Franklin Gothic Book" panose="020B0503020102020204" pitchFamily="34" charset="0"/>
              </a:rPr>
              <a:t>yang  </a:t>
            </a:r>
            <a:r>
              <a:rPr lang="en-US" sz="3600" dirty="0" err="1" smtClean="0">
                <a:latin typeface="Franklin Gothic Book" panose="020B0503020102020204" pitchFamily="34" charset="0"/>
              </a:rPr>
              <a:t>terkait</a:t>
            </a:r>
            <a:r>
              <a:rPr lang="en-US" sz="3600" dirty="0" smtClean="0">
                <a:latin typeface="Franklin Gothic Book" panose="020B0503020102020204" pitchFamily="34" charset="0"/>
              </a:rPr>
              <a:t> </a:t>
            </a:r>
            <a:r>
              <a:rPr lang="en-US" sz="3600" dirty="0" err="1">
                <a:latin typeface="Franklin Gothic Book" panose="020B0503020102020204" pitchFamily="34" charset="0"/>
              </a:rPr>
              <a:t>bisnisnya</a:t>
            </a:r>
            <a:r>
              <a:rPr lang="en-US" sz="3600" dirty="0">
                <a:latin typeface="Franklin Gothic Book" panose="020B0503020102020204" pitchFamily="34" charset="0"/>
              </a:rPr>
              <a:t> </a:t>
            </a:r>
            <a:r>
              <a:rPr lang="en-US" sz="3600" dirty="0" err="1">
                <a:latin typeface="Franklin Gothic Book" panose="020B0503020102020204" pitchFamily="34" charset="0"/>
              </a:rPr>
              <a:t>diatas</a:t>
            </a:r>
            <a:r>
              <a:rPr lang="en-US" sz="3600" dirty="0">
                <a:latin typeface="Franklin Gothic Book" panose="020B0503020102020204" pitchFamily="34" charset="0"/>
              </a:rPr>
              <a:t> </a:t>
            </a:r>
            <a:r>
              <a:rPr lang="en-US" sz="3600" b="1" dirty="0" err="1">
                <a:latin typeface="Franklin Gothic Book" panose="020B0503020102020204" pitchFamily="34" charset="0"/>
              </a:rPr>
              <a:t>peta</a:t>
            </a:r>
            <a:r>
              <a:rPr lang="en-US" sz="3600" dirty="0" smtClean="0">
                <a:latin typeface="Franklin Gothic Book" panose="020B0503020102020204" pitchFamily="34" charset="0"/>
              </a:rPr>
              <a:t>.</a:t>
            </a:r>
          </a:p>
          <a:p>
            <a:pPr marL="0" indent="0">
              <a:buNone/>
            </a:pPr>
            <a:r>
              <a:rPr lang="en-US" sz="3600" b="1" dirty="0" err="1" smtClean="0">
                <a:latin typeface="Franklin Gothic Book" panose="020B0503020102020204" pitchFamily="34" charset="0"/>
              </a:rPr>
              <a:t>Informasi</a:t>
            </a:r>
            <a:r>
              <a:rPr lang="en-US" sz="3600" dirty="0">
                <a:latin typeface="Franklin Gothic Book" panose="020B0503020102020204" pitchFamily="34" charset="0"/>
              </a:rPr>
              <a:t>: </a:t>
            </a:r>
            <a:r>
              <a:rPr lang="en-US" sz="3600" dirty="0" err="1">
                <a:latin typeface="Franklin Gothic Book" panose="020B0503020102020204" pitchFamily="34" charset="0"/>
              </a:rPr>
              <a:t>progres</a:t>
            </a:r>
            <a:r>
              <a:rPr lang="en-US" sz="3600" dirty="0">
                <a:latin typeface="Franklin Gothic Book" panose="020B0503020102020204" pitchFamily="34" charset="0"/>
              </a:rPr>
              <a:t> </a:t>
            </a:r>
            <a:r>
              <a:rPr lang="en-US" sz="3600" dirty="0" err="1">
                <a:latin typeface="Franklin Gothic Book" panose="020B0503020102020204" pitchFamily="34" charset="0"/>
              </a:rPr>
              <a:t>kerja</a:t>
            </a:r>
            <a:r>
              <a:rPr lang="en-US" sz="3600" dirty="0">
                <a:latin typeface="Franklin Gothic Book" panose="020B0503020102020204" pitchFamily="34" charset="0"/>
              </a:rPr>
              <a:t>, </a:t>
            </a:r>
            <a:r>
              <a:rPr lang="en-US" sz="3600" dirty="0" err="1">
                <a:latin typeface="Franklin Gothic Book" panose="020B0503020102020204" pitchFamily="34" charset="0"/>
              </a:rPr>
              <a:t>konteks</a:t>
            </a:r>
            <a:r>
              <a:rPr lang="en-US" sz="3600" dirty="0">
                <a:latin typeface="Franklin Gothic Book" panose="020B0503020102020204" pitchFamily="34" charset="0"/>
              </a:rPr>
              <a:t>, </a:t>
            </a:r>
            <a:r>
              <a:rPr lang="en-US" sz="3600" dirty="0" err="1">
                <a:latin typeface="Franklin Gothic Book" panose="020B0503020102020204" pitchFamily="34" charset="0"/>
              </a:rPr>
              <a:t>lingkungan</a:t>
            </a:r>
            <a:r>
              <a:rPr lang="en-US" sz="3600" dirty="0">
                <a:latin typeface="Franklin Gothic Book" panose="020B0503020102020204" pitchFamily="34" charset="0"/>
              </a:rPr>
              <a:t>, </a:t>
            </a:r>
            <a:r>
              <a:rPr lang="en-US" sz="3600" dirty="0" err="1">
                <a:latin typeface="Franklin Gothic Book" panose="020B0503020102020204" pitchFamily="34" charset="0"/>
              </a:rPr>
              <a:t>entitas</a:t>
            </a:r>
            <a:r>
              <a:rPr lang="en-US" sz="3600" dirty="0">
                <a:latin typeface="Franklin Gothic Book" panose="020B0503020102020204" pitchFamily="34" charset="0"/>
              </a:rPr>
              <a:t> </a:t>
            </a:r>
            <a:r>
              <a:rPr lang="en-US" sz="3600" dirty="0" err="1" smtClean="0">
                <a:latin typeface="Franklin Gothic Book" panose="020B0503020102020204" pitchFamily="34" charset="0"/>
              </a:rPr>
              <a:t>eksternal</a:t>
            </a:r>
            <a:r>
              <a:rPr lang="en-US" sz="3600" dirty="0">
                <a:latin typeface="Franklin Gothic Book" panose="020B0503020102020204" pitchFamily="34" charset="0"/>
              </a:rPr>
              <a:t>, </a:t>
            </a:r>
            <a:r>
              <a:rPr lang="en-US" sz="3600" dirty="0" err="1">
                <a:latin typeface="Franklin Gothic Book" panose="020B0503020102020204" pitchFamily="34" charset="0"/>
              </a:rPr>
              <a:t>kompetitor</a:t>
            </a:r>
            <a:r>
              <a:rPr lang="en-US" sz="3600" dirty="0">
                <a:latin typeface="Franklin Gothic Book" panose="020B0503020102020204" pitchFamily="34" charset="0"/>
              </a:rPr>
              <a:t>, </a:t>
            </a:r>
            <a:r>
              <a:rPr lang="en-US" sz="3600" dirty="0" err="1">
                <a:latin typeface="Franklin Gothic Book" panose="020B0503020102020204" pitchFamily="34" charset="0"/>
              </a:rPr>
              <a:t>rekanan</a:t>
            </a:r>
            <a:r>
              <a:rPr lang="en-US" sz="3600" dirty="0">
                <a:latin typeface="Franklin Gothic Book" panose="020B0503020102020204" pitchFamily="34" charset="0"/>
              </a:rPr>
              <a:t>.</a:t>
            </a:r>
            <a:br>
              <a:rPr lang="en-US" sz="3600" dirty="0">
                <a:latin typeface="Franklin Gothic Book" panose="020B0503020102020204" pitchFamily="34" charset="0"/>
              </a:rPr>
            </a:br>
            <a:r>
              <a:rPr lang="en-US" sz="3600" b="1" dirty="0" err="1" smtClean="0">
                <a:latin typeface="Franklin Gothic Book" panose="020B0503020102020204" pitchFamily="34" charset="0"/>
              </a:rPr>
              <a:t>Maupun</a:t>
            </a:r>
            <a:r>
              <a:rPr lang="en-US" sz="3600" b="1" dirty="0" smtClean="0">
                <a:latin typeface="Franklin Gothic Book" panose="020B0503020102020204" pitchFamily="34" charset="0"/>
              </a:rPr>
              <a:t> </a:t>
            </a:r>
            <a:r>
              <a:rPr lang="en-US" sz="3600" b="1" dirty="0" err="1">
                <a:latin typeface="Franklin Gothic Book" panose="020B0503020102020204" pitchFamily="34" charset="0"/>
              </a:rPr>
              <a:t>untuk</a:t>
            </a:r>
            <a:r>
              <a:rPr lang="en-US" sz="3600" dirty="0">
                <a:latin typeface="Franklin Gothic Book" panose="020B0503020102020204" pitchFamily="34" charset="0"/>
              </a:rPr>
              <a:t>: DSS, </a:t>
            </a:r>
            <a:r>
              <a:rPr lang="en-US" sz="3600" dirty="0" err="1">
                <a:latin typeface="Franklin Gothic Book" panose="020B0503020102020204" pitchFamily="34" charset="0"/>
              </a:rPr>
              <a:t>strategi</a:t>
            </a:r>
            <a:r>
              <a:rPr lang="en-US" sz="3600" dirty="0">
                <a:latin typeface="Franklin Gothic Book" panose="020B0503020102020204" pitchFamily="34" charset="0"/>
              </a:rPr>
              <a:t> </a:t>
            </a:r>
            <a:r>
              <a:rPr lang="en-US" sz="3600" dirty="0" err="1">
                <a:latin typeface="Franklin Gothic Book" panose="020B0503020102020204" pitchFamily="34" charset="0"/>
              </a:rPr>
              <a:t>promosi</a:t>
            </a:r>
            <a:r>
              <a:rPr lang="en-US" sz="3600" dirty="0">
                <a:latin typeface="Franklin Gothic Book" panose="020B0503020102020204" pitchFamily="34" charset="0"/>
              </a:rPr>
              <a:t>, </a:t>
            </a:r>
            <a:r>
              <a:rPr lang="en-US" sz="3600" dirty="0" err="1">
                <a:latin typeface="Franklin Gothic Book" panose="020B0503020102020204" pitchFamily="34" charset="0"/>
              </a:rPr>
              <a:t>distribusi</a:t>
            </a:r>
            <a:r>
              <a:rPr lang="en-US" sz="3600" dirty="0">
                <a:latin typeface="Franklin Gothic Book" panose="020B0503020102020204" pitchFamily="34" charset="0"/>
              </a:rPr>
              <a:t>, </a:t>
            </a:r>
            <a:r>
              <a:rPr lang="en-US" sz="3600" dirty="0" err="1" smtClean="0">
                <a:latin typeface="Franklin Gothic Book" panose="020B0503020102020204" pitchFamily="34" charset="0"/>
              </a:rPr>
              <a:t>ekspansi</a:t>
            </a:r>
            <a:r>
              <a:rPr lang="en-US" sz="3600" dirty="0">
                <a:latin typeface="Franklin Gothic Book" panose="020B0503020102020204" pitchFamily="34" charset="0"/>
              </a:rPr>
              <a:t>, </a:t>
            </a:r>
            <a:r>
              <a:rPr lang="en-US" sz="3600" dirty="0" err="1">
                <a:latin typeface="Franklin Gothic Book" panose="020B0503020102020204" pitchFamily="34" charset="0"/>
              </a:rPr>
              <a:t>dsb</a:t>
            </a:r>
            <a:r>
              <a:rPr lang="en-US" sz="3600" dirty="0">
                <a:latin typeface="Franklin Gothic Book" panose="020B0503020102020204" pitchFamily="34" charset="0"/>
              </a:rPr>
              <a:t>.</a:t>
            </a:r>
            <a:r>
              <a:rPr lang="en-US" sz="4800" dirty="0">
                <a:latin typeface="Franklin Gothic Book" panose="020B0503020102020204" pitchFamily="34" charset="0"/>
              </a:rPr>
              <a:t> </a:t>
            </a:r>
            <a:r>
              <a:rPr lang="en-US" sz="4000" dirty="0"/>
              <a:t/>
            </a:r>
            <a:br>
              <a:rPr lang="en-US" sz="4000" dirty="0"/>
            </a:b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24561" b="41468"/>
          <a:stretch/>
        </p:blipFill>
        <p:spPr>
          <a:xfrm>
            <a:off x="0" y="5648446"/>
            <a:ext cx="12192000" cy="1202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925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dirty="0" smtClean="0">
                <a:latin typeface="Kozuka Gothic Pro B" panose="020B0800000000000000" pitchFamily="34" charset="-128"/>
                <a:ea typeface="Kozuka Gothic Pro B" panose="020B0800000000000000" pitchFamily="34" charset="-128"/>
              </a:rPr>
              <a:t>Peta..?</a:t>
            </a:r>
            <a:endParaRPr lang="en-US" sz="6000" b="1" dirty="0">
              <a:latin typeface="Kozuka Gothic Pro B" panose="020B0800000000000000" pitchFamily="34" charset="-128"/>
              <a:ea typeface="Kozuka Gothic Pro B" panose="020B0800000000000000" pitchFamily="34" charset="-128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Wingdings" panose="05000000000000000000" pitchFamily="2" charset="2"/>
              <a:buChar char="§"/>
            </a:pPr>
            <a:r>
              <a:rPr lang="en-US" sz="3600" dirty="0" err="1">
                <a:latin typeface="Franklin Gothic Book" panose="020B0503020102020204" pitchFamily="34" charset="0"/>
              </a:rPr>
              <a:t>Representasi</a:t>
            </a:r>
            <a:r>
              <a:rPr lang="en-US" sz="3600" dirty="0">
                <a:latin typeface="Franklin Gothic Book" panose="020B0503020102020204" pitchFamily="34" charset="0"/>
              </a:rPr>
              <a:t> 2D </a:t>
            </a:r>
            <a:r>
              <a:rPr lang="en-US" sz="3600" dirty="0" err="1">
                <a:latin typeface="Franklin Gothic Book" panose="020B0503020102020204" pitchFamily="34" charset="0"/>
              </a:rPr>
              <a:t>dari</a:t>
            </a:r>
            <a:r>
              <a:rPr lang="en-US" sz="3600" dirty="0">
                <a:latin typeface="Franklin Gothic Book" panose="020B0503020102020204" pitchFamily="34" charset="0"/>
              </a:rPr>
              <a:t> </a:t>
            </a:r>
            <a:r>
              <a:rPr lang="en-US" sz="3600" dirty="0" err="1">
                <a:latin typeface="Franklin Gothic Book" panose="020B0503020102020204" pitchFamily="34" charset="0"/>
              </a:rPr>
              <a:t>suatu</a:t>
            </a:r>
            <a:r>
              <a:rPr lang="en-US" sz="3600" dirty="0">
                <a:latin typeface="Franklin Gothic Book" panose="020B0503020102020204" pitchFamily="34" charset="0"/>
              </a:rPr>
              <a:t> </a:t>
            </a:r>
            <a:r>
              <a:rPr lang="en-US" sz="3600" dirty="0" err="1">
                <a:latin typeface="Franklin Gothic Book" panose="020B0503020102020204" pitchFamily="34" charset="0"/>
              </a:rPr>
              <a:t>ruang</a:t>
            </a:r>
            <a:r>
              <a:rPr lang="en-US" sz="3600" dirty="0">
                <a:latin typeface="Franklin Gothic Book" panose="020B0503020102020204" pitchFamily="34" charset="0"/>
              </a:rPr>
              <a:t> </a:t>
            </a:r>
            <a:r>
              <a:rPr lang="en-US" sz="3600" dirty="0" smtClean="0">
                <a:latin typeface="Franklin Gothic Book" panose="020B0503020102020204" pitchFamily="34" charset="0"/>
              </a:rPr>
              <a:t>3D.</a:t>
            </a:r>
          </a:p>
          <a:p>
            <a:pPr marL="514350" indent="-514350">
              <a:buFont typeface="Wingdings" panose="05000000000000000000" pitchFamily="2" charset="2"/>
              <a:buChar char="§"/>
            </a:pPr>
            <a:r>
              <a:rPr lang="en-US" sz="3600" dirty="0" err="1" smtClean="0">
                <a:latin typeface="Franklin Gothic Book" panose="020B0503020102020204" pitchFamily="34" charset="0"/>
              </a:rPr>
              <a:t>Gambaranrupa</a:t>
            </a:r>
            <a:r>
              <a:rPr lang="en-US" sz="3600" dirty="0" smtClean="0">
                <a:latin typeface="Franklin Gothic Book" panose="020B0503020102020204" pitchFamily="34" charset="0"/>
              </a:rPr>
              <a:t> </a:t>
            </a:r>
            <a:r>
              <a:rPr lang="en-US" sz="3600" dirty="0" err="1">
                <a:latin typeface="Franklin Gothic Book" panose="020B0503020102020204" pitchFamily="34" charset="0"/>
              </a:rPr>
              <a:t>bumi</a:t>
            </a:r>
            <a:r>
              <a:rPr lang="en-US" sz="3600" dirty="0">
                <a:latin typeface="Franklin Gothic Book" panose="020B0503020102020204" pitchFamily="34" charset="0"/>
              </a:rPr>
              <a:t> yang </a:t>
            </a:r>
            <a:r>
              <a:rPr lang="en-US" sz="3600" dirty="0" err="1">
                <a:latin typeface="Franklin Gothic Book" panose="020B0503020102020204" pitchFamily="34" charset="0"/>
              </a:rPr>
              <a:t>diproyeksikan</a:t>
            </a:r>
            <a:r>
              <a:rPr lang="en-US" sz="3600" dirty="0">
                <a:latin typeface="Franklin Gothic Book" panose="020B0503020102020204" pitchFamily="34" charset="0"/>
              </a:rPr>
              <a:t> </a:t>
            </a:r>
            <a:r>
              <a:rPr lang="en-US" sz="3600" dirty="0" err="1">
                <a:latin typeface="Franklin Gothic Book" panose="020B0503020102020204" pitchFamily="34" charset="0"/>
              </a:rPr>
              <a:t>pada</a:t>
            </a:r>
            <a:r>
              <a:rPr lang="en-US" sz="3600" dirty="0">
                <a:latin typeface="Franklin Gothic Book" panose="020B0503020102020204" pitchFamily="34" charset="0"/>
              </a:rPr>
              <a:t> </a:t>
            </a:r>
            <a:r>
              <a:rPr lang="en-US" sz="3600" dirty="0" err="1">
                <a:latin typeface="Franklin Gothic Book" panose="020B0503020102020204" pitchFamily="34" charset="0"/>
              </a:rPr>
              <a:t>medan</a:t>
            </a:r>
            <a:r>
              <a:rPr lang="en-US" sz="3600" dirty="0">
                <a:latin typeface="Franklin Gothic Book" panose="020B0503020102020204" pitchFamily="34" charset="0"/>
              </a:rPr>
              <a:t> </a:t>
            </a:r>
            <a:r>
              <a:rPr lang="en-US" sz="3600" dirty="0" err="1" smtClean="0">
                <a:latin typeface="Franklin Gothic Book" panose="020B0503020102020204" pitchFamily="34" charset="0"/>
              </a:rPr>
              <a:t>datar</a:t>
            </a:r>
            <a:r>
              <a:rPr lang="en-US" sz="3600" dirty="0" smtClean="0">
                <a:latin typeface="Franklin Gothic Book" panose="020B0503020102020204" pitchFamily="34" charset="0"/>
              </a:rPr>
              <a:t>.</a:t>
            </a:r>
            <a:endParaRPr lang="en-US" sz="3600" dirty="0">
              <a:latin typeface="Franklin Gothic Book" panose="020B0503020102020204" pitchFamily="34" charset="0"/>
            </a:endParaRPr>
          </a:p>
          <a:p>
            <a:pPr marL="514350" indent="-514350">
              <a:buFont typeface="Wingdings" panose="05000000000000000000" pitchFamily="2" charset="2"/>
              <a:buChar char="§"/>
            </a:pPr>
            <a:r>
              <a:rPr lang="en-US" sz="3600" dirty="0" err="1" smtClean="0">
                <a:latin typeface="Franklin Gothic Book" panose="020B0503020102020204" pitchFamily="34" charset="0"/>
              </a:rPr>
              <a:t>Gambaran</a:t>
            </a:r>
            <a:r>
              <a:rPr lang="en-US" sz="3600" dirty="0" smtClean="0">
                <a:latin typeface="Franklin Gothic Book" panose="020B0503020102020204" pitchFamily="34" charset="0"/>
              </a:rPr>
              <a:t> </a:t>
            </a:r>
            <a:r>
              <a:rPr lang="en-US" sz="3600" dirty="0" err="1">
                <a:latin typeface="Franklin Gothic Book" panose="020B0503020102020204" pitchFamily="34" charset="0"/>
              </a:rPr>
              <a:t>suatu</a:t>
            </a:r>
            <a:r>
              <a:rPr lang="en-US" sz="3600" dirty="0">
                <a:latin typeface="Franklin Gothic Book" panose="020B0503020102020204" pitchFamily="34" charset="0"/>
              </a:rPr>
              <a:t> </a:t>
            </a:r>
            <a:r>
              <a:rPr lang="en-US" sz="3600" dirty="0" err="1">
                <a:latin typeface="Franklin Gothic Book" panose="020B0503020102020204" pitchFamily="34" charset="0"/>
              </a:rPr>
              <a:t>wilayah</a:t>
            </a:r>
            <a:r>
              <a:rPr lang="en-US" sz="3600" dirty="0">
                <a:latin typeface="Franklin Gothic Book" panose="020B0503020102020204" pitchFamily="34" charset="0"/>
              </a:rPr>
              <a:t> yang </a:t>
            </a:r>
            <a:r>
              <a:rPr lang="en-US" sz="3600" dirty="0" err="1">
                <a:latin typeface="Franklin Gothic Book" panose="020B0503020102020204" pitchFamily="34" charset="0"/>
              </a:rPr>
              <a:t>didalamnya</a:t>
            </a:r>
            <a:r>
              <a:rPr lang="en-US" sz="3600" dirty="0">
                <a:latin typeface="Franklin Gothic Book" panose="020B0503020102020204" pitchFamily="34" charset="0"/>
              </a:rPr>
              <a:t> </a:t>
            </a:r>
            <a:r>
              <a:rPr lang="en-US" sz="3600" dirty="0" err="1">
                <a:latin typeface="Franklin Gothic Book" panose="020B0503020102020204" pitchFamily="34" charset="0"/>
              </a:rPr>
              <a:t>memuatberbagai</a:t>
            </a:r>
            <a:r>
              <a:rPr lang="en-US" sz="3600" dirty="0">
                <a:latin typeface="Franklin Gothic Book" panose="020B0503020102020204" pitchFamily="34" charset="0"/>
              </a:rPr>
              <a:t> </a:t>
            </a:r>
            <a:r>
              <a:rPr lang="en-US" sz="3600" dirty="0" err="1">
                <a:latin typeface="Franklin Gothic Book" panose="020B0503020102020204" pitchFamily="34" charset="0"/>
              </a:rPr>
              <a:t>informasi</a:t>
            </a:r>
            <a:r>
              <a:rPr lang="en-US" sz="3600" dirty="0">
                <a:latin typeface="Franklin Gothic Book" panose="020B0503020102020204" pitchFamily="34" charset="0"/>
              </a:rPr>
              <a:t/>
            </a:r>
            <a:br>
              <a:rPr lang="en-US" sz="3600" dirty="0">
                <a:latin typeface="Franklin Gothic Book" panose="020B0503020102020204" pitchFamily="34" charset="0"/>
              </a:rPr>
            </a:br>
            <a:r>
              <a:rPr lang="en-US" sz="3600" dirty="0" err="1">
                <a:latin typeface="Franklin Gothic Book" panose="020B0503020102020204" pitchFamily="34" charset="0"/>
              </a:rPr>
              <a:t>tentang</a:t>
            </a:r>
            <a:r>
              <a:rPr lang="en-US" sz="3600" dirty="0">
                <a:latin typeface="Franklin Gothic Book" panose="020B0503020102020204" pitchFamily="34" charset="0"/>
              </a:rPr>
              <a:t> </a:t>
            </a:r>
            <a:r>
              <a:rPr lang="en-US" sz="3600" dirty="0" err="1">
                <a:latin typeface="Franklin Gothic Book" panose="020B0503020102020204" pitchFamily="34" charset="0"/>
              </a:rPr>
              <a:t>wilayah</a:t>
            </a:r>
            <a:r>
              <a:rPr lang="en-US" sz="3600" dirty="0">
                <a:latin typeface="Franklin Gothic Book" panose="020B0503020102020204" pitchFamily="34" charset="0"/>
              </a:rPr>
              <a:t> </a:t>
            </a:r>
            <a:r>
              <a:rPr lang="en-US" sz="3600" dirty="0" err="1">
                <a:latin typeface="Franklin Gothic Book" panose="020B0503020102020204" pitchFamily="34" charset="0"/>
              </a:rPr>
              <a:t>tersebut</a:t>
            </a:r>
            <a:r>
              <a:rPr lang="en-US" sz="4400" dirty="0">
                <a:latin typeface="Franklin Gothic Book" panose="020B0503020102020204" pitchFamily="34" charset="0"/>
              </a:rPr>
              <a:t> </a:t>
            </a:r>
            <a:r>
              <a:rPr lang="en-US" sz="3600" dirty="0"/>
              <a:t/>
            </a:r>
            <a:br>
              <a:rPr lang="en-US" sz="3600" dirty="0"/>
            </a:b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24561" b="41468"/>
          <a:stretch/>
        </p:blipFill>
        <p:spPr>
          <a:xfrm>
            <a:off x="0" y="5648446"/>
            <a:ext cx="12192000" cy="1202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868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dirty="0" smtClean="0">
                <a:latin typeface="Kozuka Gothic Pro B" panose="020B0800000000000000" pitchFamily="34" charset="-128"/>
                <a:ea typeface="Kozuka Gothic Pro B" panose="020B0800000000000000" pitchFamily="34" charset="-128"/>
              </a:rPr>
              <a:t>Peta..?</a:t>
            </a:r>
            <a:endParaRPr lang="en-US" sz="6000" b="1" dirty="0">
              <a:latin typeface="Kozuka Gothic Pro B" panose="020B0800000000000000" pitchFamily="34" charset="-128"/>
              <a:ea typeface="Kozuka Gothic Pro B" panose="020B0800000000000000" pitchFamily="34" charset="-128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6600" dirty="0" err="1" smtClean="0"/>
              <a:t>Ilmu</a:t>
            </a:r>
            <a:r>
              <a:rPr lang="en-US" sz="6600" dirty="0" smtClean="0"/>
              <a:t> yang </a:t>
            </a:r>
            <a:r>
              <a:rPr lang="en-US" sz="6600" dirty="0" err="1" smtClean="0"/>
              <a:t>Mempelajari</a:t>
            </a:r>
            <a:r>
              <a:rPr lang="en-US" sz="6600" dirty="0" smtClean="0"/>
              <a:t> </a:t>
            </a:r>
            <a:r>
              <a:rPr lang="en-US" sz="6600" dirty="0" err="1" smtClean="0"/>
              <a:t>Pembuatan</a:t>
            </a:r>
            <a:r>
              <a:rPr lang="en-US" sz="6600" dirty="0" smtClean="0"/>
              <a:t> Peta </a:t>
            </a:r>
            <a:r>
              <a:rPr lang="en-US" sz="6600" dirty="0" err="1" smtClean="0"/>
              <a:t>Disebut</a:t>
            </a:r>
            <a:r>
              <a:rPr lang="en-US" sz="6600" dirty="0" smtClean="0"/>
              <a:t> </a:t>
            </a:r>
            <a:r>
              <a:rPr lang="en-US" sz="6600" b="1" u="sng" dirty="0" err="1" smtClean="0"/>
              <a:t>Kartografi</a:t>
            </a:r>
            <a:r>
              <a:rPr lang="en-US" sz="8000" dirty="0" smtClean="0"/>
              <a:t> </a:t>
            </a:r>
            <a:r>
              <a:rPr lang="en-US" sz="3600" dirty="0"/>
              <a:t/>
            </a:r>
            <a:br>
              <a:rPr lang="en-US" sz="3600" dirty="0"/>
            </a:b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24561" b="41468"/>
          <a:stretch/>
        </p:blipFill>
        <p:spPr>
          <a:xfrm>
            <a:off x="0" y="5648446"/>
            <a:ext cx="12192000" cy="1202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518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dirty="0" err="1" smtClean="0">
                <a:latin typeface="Kozuka Gothic Pro B" panose="020B0800000000000000" pitchFamily="34" charset="-128"/>
                <a:ea typeface="Kozuka Gothic Pro B" panose="020B0800000000000000" pitchFamily="34" charset="-128"/>
              </a:rPr>
              <a:t>Bentuk</a:t>
            </a:r>
            <a:r>
              <a:rPr lang="en-US" sz="6000" b="1" dirty="0" smtClean="0">
                <a:latin typeface="Kozuka Gothic Pro B" panose="020B0800000000000000" pitchFamily="34" charset="-128"/>
                <a:ea typeface="Kozuka Gothic Pro B" panose="020B0800000000000000" pitchFamily="34" charset="-128"/>
              </a:rPr>
              <a:t> Peta</a:t>
            </a:r>
            <a:endParaRPr lang="en-US" sz="6000" b="1" dirty="0">
              <a:latin typeface="Kozuka Gothic Pro B" panose="020B0800000000000000" pitchFamily="34" charset="-128"/>
              <a:ea typeface="Kozuka Gothic Pro B" panose="020B0800000000000000" pitchFamily="34" charset="-128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62267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3600" dirty="0"/>
              <a:t>Peta </a:t>
            </a:r>
            <a:r>
              <a:rPr lang="en-US" sz="3600" dirty="0" err="1"/>
              <a:t>secara</a:t>
            </a:r>
            <a:r>
              <a:rPr lang="en-US" sz="3600" dirty="0"/>
              <a:t> </a:t>
            </a:r>
            <a:r>
              <a:rPr lang="en-US" sz="3600" b="1" dirty="0"/>
              <a:t>manual </a:t>
            </a:r>
            <a:r>
              <a:rPr lang="en-US" sz="3600" dirty="0"/>
              <a:t>(</a:t>
            </a:r>
            <a:r>
              <a:rPr lang="en-US" sz="3600" dirty="0" err="1"/>
              <a:t>kertas</a:t>
            </a:r>
            <a:r>
              <a:rPr lang="en-US" sz="3600" dirty="0"/>
              <a:t>, </a:t>
            </a:r>
            <a:r>
              <a:rPr lang="en-US" sz="3600" dirty="0" err="1"/>
              <a:t>kulit</a:t>
            </a:r>
            <a:r>
              <a:rPr lang="en-US" sz="3600" dirty="0"/>
              <a:t> </a:t>
            </a:r>
            <a:r>
              <a:rPr lang="en-US" sz="3600" dirty="0" err="1"/>
              <a:t>hewan</a:t>
            </a:r>
            <a:r>
              <a:rPr lang="en-US" sz="3600" dirty="0"/>
              <a:t>)</a:t>
            </a:r>
            <a:r>
              <a:rPr lang="en-US" sz="3600" dirty="0"/>
              <a:t> </a:t>
            </a:r>
            <a:endParaRPr lang="en-US" sz="3600" dirty="0" smtClean="0">
              <a:latin typeface="Franklin Gothic Book" panose="020B0503020102020204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3600" dirty="0" err="1" smtClean="0">
                <a:latin typeface="Franklin Gothic Book" panose="020B0503020102020204" pitchFamily="34" charset="0"/>
              </a:rPr>
              <a:t>Teknologi</a:t>
            </a:r>
            <a:r>
              <a:rPr lang="en-US" sz="3600" dirty="0" smtClean="0">
                <a:latin typeface="Franklin Gothic Book" panose="020B0503020102020204" pitchFamily="34" charset="0"/>
              </a:rPr>
              <a:t> </a:t>
            </a:r>
            <a:r>
              <a:rPr lang="en-US" sz="3600" b="1" dirty="0" err="1" smtClean="0">
                <a:latin typeface="Franklin Gothic Book" panose="020B0503020102020204" pitchFamily="34" charset="0"/>
              </a:rPr>
              <a:t>Komputer</a:t>
            </a:r>
            <a:r>
              <a:rPr lang="en-US" sz="3600" dirty="0" smtClean="0">
                <a:latin typeface="Franklin Gothic Book" panose="020B0503020102020204" pitchFamily="34" charset="0"/>
              </a:rPr>
              <a:t> </a:t>
            </a:r>
            <a:r>
              <a:rPr lang="en-US" sz="3600" dirty="0">
                <a:latin typeface="Franklin Gothic Book" panose="020B0503020102020204" pitchFamily="34" charset="0"/>
              </a:rPr>
              <a:t>(computer mapping): </a:t>
            </a:r>
            <a:r>
              <a:rPr lang="en-US" sz="3600" dirty="0" err="1" smtClean="0">
                <a:latin typeface="Franklin Gothic Book" panose="020B0503020102020204" pitchFamily="34" charset="0"/>
              </a:rPr>
              <a:t>Sebagai</a:t>
            </a:r>
            <a:r>
              <a:rPr lang="en-US" sz="3600" dirty="0" smtClean="0">
                <a:latin typeface="Franklin Gothic Book" panose="020B0503020102020204" pitchFamily="34" charset="0"/>
              </a:rPr>
              <a:t> </a:t>
            </a:r>
            <a:r>
              <a:rPr lang="en-US" sz="3600" dirty="0" err="1" smtClean="0">
                <a:latin typeface="Franklin Gothic Book" panose="020B0503020102020204" pitchFamily="34" charset="0"/>
              </a:rPr>
              <a:t>alternatif</a:t>
            </a:r>
            <a:r>
              <a:rPr lang="en-US" sz="3600" dirty="0" smtClean="0">
                <a:latin typeface="Franklin Gothic Book" panose="020B0503020102020204" pitchFamily="34" charset="0"/>
              </a:rPr>
              <a:t> </a:t>
            </a:r>
            <a:r>
              <a:rPr lang="en-US" sz="3600" dirty="0" err="1">
                <a:latin typeface="Franklin Gothic Book" panose="020B0503020102020204" pitchFamily="34" charset="0"/>
              </a:rPr>
              <a:t>untuk</a:t>
            </a:r>
            <a:r>
              <a:rPr lang="en-US" sz="3600" dirty="0">
                <a:latin typeface="Franklin Gothic Book" panose="020B0503020102020204" pitchFamily="34" charset="0"/>
              </a:rPr>
              <a:t> </a:t>
            </a:r>
            <a:r>
              <a:rPr lang="en-US" sz="3600" dirty="0" err="1">
                <a:latin typeface="Franklin Gothic Book" panose="020B0503020102020204" pitchFamily="34" charset="0"/>
              </a:rPr>
              <a:t>menyajikan</a:t>
            </a:r>
            <a:r>
              <a:rPr lang="en-US" sz="3600" dirty="0">
                <a:latin typeface="Franklin Gothic Book" panose="020B0503020102020204" pitchFamily="34" charset="0"/>
              </a:rPr>
              <a:t> </a:t>
            </a:r>
            <a:r>
              <a:rPr lang="en-US" sz="3600" dirty="0" err="1">
                <a:latin typeface="Franklin Gothic Book" panose="020B0503020102020204" pitchFamily="34" charset="0"/>
              </a:rPr>
              <a:t>peta</a:t>
            </a:r>
            <a:r>
              <a:rPr lang="en-US" sz="3600" dirty="0">
                <a:latin typeface="Franklin Gothic Book" panose="020B0503020102020204" pitchFamily="34" charset="0"/>
              </a:rPr>
              <a:t> </a:t>
            </a:r>
            <a:r>
              <a:rPr lang="en-US" sz="3600" dirty="0" err="1">
                <a:latin typeface="Franklin Gothic Book" panose="020B0503020102020204" pitchFamily="34" charset="0"/>
              </a:rPr>
              <a:t>secara</a:t>
            </a:r>
            <a:r>
              <a:rPr lang="en-US" sz="3600" dirty="0">
                <a:latin typeface="Franklin Gothic Book" panose="020B0503020102020204" pitchFamily="34" charset="0"/>
              </a:rPr>
              <a:t> </a:t>
            </a:r>
            <a:r>
              <a:rPr lang="en-US" sz="3600" dirty="0" err="1">
                <a:latin typeface="Franklin Gothic Book" panose="020B0503020102020204" pitchFamily="34" charset="0"/>
              </a:rPr>
              <a:t>lebih</a:t>
            </a:r>
            <a:r>
              <a:rPr lang="en-US" sz="3600" dirty="0">
                <a:latin typeface="Franklin Gothic Book" panose="020B0503020102020204" pitchFamily="34" charset="0"/>
              </a:rPr>
              <a:t> </a:t>
            </a:r>
            <a:r>
              <a:rPr lang="en-US" sz="3600" b="1" dirty="0" err="1">
                <a:latin typeface="Franklin Gothic Book" panose="020B0503020102020204" pitchFamily="34" charset="0"/>
              </a:rPr>
              <a:t>tepat</a:t>
            </a:r>
            <a:r>
              <a:rPr lang="en-US" sz="3600" dirty="0">
                <a:latin typeface="Franklin Gothic Book" panose="020B0503020102020204" pitchFamily="34" charset="0"/>
              </a:rPr>
              <a:t> </a:t>
            </a:r>
            <a:r>
              <a:rPr lang="en-US" sz="3600" dirty="0" err="1">
                <a:latin typeface="Franklin Gothic Book" panose="020B0503020102020204" pitchFamily="34" charset="0"/>
              </a:rPr>
              <a:t>dan</a:t>
            </a:r>
            <a:r>
              <a:rPr lang="en-US" sz="3600" dirty="0">
                <a:latin typeface="Franklin Gothic Book" panose="020B0503020102020204" pitchFamily="34" charset="0"/>
              </a:rPr>
              <a:t> </a:t>
            </a:r>
            <a:r>
              <a:rPr lang="en-US" sz="3600" b="1" dirty="0" err="1">
                <a:latin typeface="Franklin Gothic Book" panose="020B0503020102020204" pitchFamily="34" charset="0"/>
              </a:rPr>
              <a:t>cepat</a:t>
            </a:r>
            <a:r>
              <a:rPr lang="en-US" sz="3600" dirty="0" err="1">
                <a:latin typeface="Franklin Gothic Book" panose="020B0503020102020204" pitchFamily="34" charset="0"/>
              </a:rPr>
              <a:t>.Karena</a:t>
            </a:r>
            <a:r>
              <a:rPr lang="en-US" sz="3600" dirty="0">
                <a:latin typeface="Franklin Gothic Book" panose="020B0503020102020204" pitchFamily="34" charset="0"/>
              </a:rPr>
              <a:t> </a:t>
            </a:r>
            <a:r>
              <a:rPr lang="en-US" sz="3600" dirty="0" err="1">
                <a:latin typeface="Franklin Gothic Book" panose="020B0503020102020204" pitchFamily="34" charset="0"/>
              </a:rPr>
              <a:t>mampu</a:t>
            </a:r>
            <a:r>
              <a:rPr lang="en-US" sz="3600" dirty="0">
                <a:latin typeface="Franklin Gothic Book" panose="020B0503020102020204" pitchFamily="34" charset="0"/>
              </a:rPr>
              <a:t> </a:t>
            </a:r>
            <a:r>
              <a:rPr lang="en-US" sz="3600" dirty="0" err="1">
                <a:latin typeface="Franklin Gothic Book" panose="020B0503020102020204" pitchFamily="34" charset="0"/>
              </a:rPr>
              <a:t>menampilkan</a:t>
            </a:r>
            <a:r>
              <a:rPr lang="en-US" sz="3600" dirty="0">
                <a:latin typeface="Franklin Gothic Book" panose="020B0503020102020204" pitchFamily="34" charset="0"/>
              </a:rPr>
              <a:t> </a:t>
            </a:r>
            <a:r>
              <a:rPr lang="en-US" sz="3600" dirty="0" err="1">
                <a:latin typeface="Franklin Gothic Book" panose="020B0503020102020204" pitchFamily="34" charset="0"/>
              </a:rPr>
              <a:t>gambar</a:t>
            </a:r>
            <a:r>
              <a:rPr lang="en-US" sz="3600" dirty="0">
                <a:latin typeface="Franklin Gothic Book" panose="020B0503020102020204" pitchFamily="34" charset="0"/>
              </a:rPr>
              <a:t> &amp; </a:t>
            </a:r>
            <a:r>
              <a:rPr lang="en-US" sz="3600" dirty="0" err="1">
                <a:latin typeface="Franklin Gothic Book" panose="020B0503020102020204" pitchFamily="34" charset="0"/>
              </a:rPr>
              <a:t>grafik</a:t>
            </a:r>
            <a:r>
              <a:rPr lang="en-US" sz="3600" dirty="0">
                <a:latin typeface="Franklin Gothic Book" panose="020B0503020102020204" pitchFamily="34" charset="0"/>
              </a:rPr>
              <a:t> </a:t>
            </a:r>
            <a:r>
              <a:rPr lang="en-US" sz="3600" dirty="0" err="1">
                <a:latin typeface="Franklin Gothic Book" panose="020B0503020102020204" pitchFamily="34" charset="0"/>
              </a:rPr>
              <a:t>baik</a:t>
            </a:r>
            <a:r>
              <a:rPr lang="en-US" sz="3600" dirty="0">
                <a:latin typeface="Franklin Gothic Book" panose="020B0503020102020204" pitchFamily="34" charset="0"/>
              </a:rPr>
              <a:t> 2D dan3D,serta </a:t>
            </a:r>
            <a:r>
              <a:rPr lang="en-US" sz="3600" dirty="0" err="1">
                <a:latin typeface="Franklin Gothic Book" panose="020B0503020102020204" pitchFamily="34" charset="0"/>
              </a:rPr>
              <a:t>kemampuan</a:t>
            </a:r>
            <a:r>
              <a:rPr lang="en-US" sz="3600" dirty="0">
                <a:latin typeface="Franklin Gothic Book" panose="020B0503020102020204" pitchFamily="34" charset="0"/>
              </a:rPr>
              <a:t> </a:t>
            </a:r>
            <a:r>
              <a:rPr lang="en-US" sz="3600" dirty="0" err="1">
                <a:latin typeface="Franklin Gothic Book" panose="020B0503020102020204" pitchFamily="34" charset="0"/>
              </a:rPr>
              <a:t>komputasi</a:t>
            </a:r>
            <a:r>
              <a:rPr lang="en-US" sz="3600" dirty="0">
                <a:latin typeface="Franklin Gothic Book" panose="020B0503020102020204" pitchFamily="34" charset="0"/>
              </a:rPr>
              <a:t> </a:t>
            </a:r>
            <a:r>
              <a:rPr lang="en-US" sz="3600" dirty="0" err="1">
                <a:latin typeface="Franklin Gothic Book" panose="020B0503020102020204" pitchFamily="34" charset="0"/>
              </a:rPr>
              <a:t>dlm</a:t>
            </a:r>
            <a:r>
              <a:rPr lang="en-US" sz="3600" dirty="0">
                <a:latin typeface="Franklin Gothic Book" panose="020B0503020102020204" pitchFamily="34" charset="0"/>
              </a:rPr>
              <a:t> </a:t>
            </a:r>
            <a:r>
              <a:rPr lang="en-US" sz="3600" dirty="0" err="1">
                <a:latin typeface="Franklin Gothic Book" panose="020B0503020102020204" pitchFamily="34" charset="0"/>
              </a:rPr>
              <a:t>menangani</a:t>
            </a:r>
            <a:r>
              <a:rPr lang="en-US" sz="3600" dirty="0">
                <a:latin typeface="Franklin Gothic Book" panose="020B0503020102020204" pitchFamily="34" charset="0"/>
              </a:rPr>
              <a:t> database.</a:t>
            </a:r>
            <a:endParaRPr lang="en-US" sz="3600" dirty="0" smtClean="0">
              <a:latin typeface="Franklin Gothic Book" panose="020B05030201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24561" b="41468"/>
          <a:stretch/>
        </p:blipFill>
        <p:spPr>
          <a:xfrm>
            <a:off x="0" y="5648446"/>
            <a:ext cx="12192000" cy="1202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051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dirty="0" err="1" smtClean="0">
                <a:latin typeface="Kozuka Gothic Pro B" panose="020B0800000000000000" pitchFamily="34" charset="-128"/>
                <a:ea typeface="Kozuka Gothic Pro B" panose="020B0800000000000000" pitchFamily="34" charset="-128"/>
              </a:rPr>
              <a:t>Dalam</a:t>
            </a:r>
            <a:r>
              <a:rPr lang="en-US" sz="6000" b="1" dirty="0" smtClean="0">
                <a:latin typeface="Kozuka Gothic Pro B" panose="020B0800000000000000" pitchFamily="34" charset="-128"/>
                <a:ea typeface="Kozuka Gothic Pro B" panose="020B0800000000000000" pitchFamily="34" charset="-128"/>
              </a:rPr>
              <a:t> Peta</a:t>
            </a:r>
            <a:endParaRPr lang="en-US" sz="6000" b="1" dirty="0">
              <a:latin typeface="Kozuka Gothic Pro B" panose="020B0800000000000000" pitchFamily="34" charset="-128"/>
              <a:ea typeface="Kozuka Gothic Pro B" panose="020B0800000000000000" pitchFamily="34" charset="-128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4400" dirty="0" err="1" smtClean="0">
                <a:latin typeface="Franklin Gothic Book" panose="020B0503020102020204" pitchFamily="34" charset="0"/>
              </a:rPr>
              <a:t>Informasi</a:t>
            </a:r>
            <a:r>
              <a:rPr lang="en-US" sz="4400" dirty="0" smtClean="0">
                <a:latin typeface="Franklin Gothic Book" panose="020B0503020102020204" pitchFamily="34" charset="0"/>
              </a:rPr>
              <a:t> </a:t>
            </a:r>
            <a:r>
              <a:rPr lang="en-US" sz="4400" dirty="0" err="1">
                <a:latin typeface="Franklin Gothic Book" panose="020B0503020102020204" pitchFamily="34" charset="0"/>
              </a:rPr>
              <a:t>tentang</a:t>
            </a:r>
            <a:r>
              <a:rPr lang="en-US" sz="4400" dirty="0">
                <a:latin typeface="Franklin Gothic Book" panose="020B0503020102020204" pitchFamily="34" charset="0"/>
              </a:rPr>
              <a:t> </a:t>
            </a:r>
            <a:r>
              <a:rPr lang="en-US" sz="4400" dirty="0" err="1">
                <a:latin typeface="Franklin Gothic Book" panose="020B0503020102020204" pitchFamily="34" charset="0"/>
              </a:rPr>
              <a:t>permukaan</a:t>
            </a:r>
            <a:r>
              <a:rPr lang="en-US" sz="4400" dirty="0">
                <a:latin typeface="Franklin Gothic Book" panose="020B0503020102020204" pitchFamily="34" charset="0"/>
              </a:rPr>
              <a:t> </a:t>
            </a:r>
            <a:r>
              <a:rPr lang="en-US" sz="4400" dirty="0" err="1">
                <a:latin typeface="Franklin Gothic Book" panose="020B0503020102020204" pitchFamily="34" charset="0"/>
              </a:rPr>
              <a:t>bumi</a:t>
            </a:r>
            <a:r>
              <a:rPr lang="en-US" sz="4400" dirty="0">
                <a:latin typeface="Franklin Gothic Book" panose="020B0503020102020204" pitchFamily="34" charset="0"/>
              </a:rPr>
              <a:t> </a:t>
            </a:r>
            <a:r>
              <a:rPr lang="en-US" sz="4400" dirty="0" err="1">
                <a:latin typeface="Franklin Gothic Book" panose="020B0503020102020204" pitchFamily="34" charset="0"/>
              </a:rPr>
              <a:t>berabad</a:t>
            </a:r>
            <a:r>
              <a:rPr lang="en-US" sz="4400" dirty="0">
                <a:latin typeface="Franklin Gothic Book" panose="020B0503020102020204" pitchFamily="34" charset="0"/>
              </a:rPr>
              <a:t>- </a:t>
            </a:r>
            <a:r>
              <a:rPr lang="en-US" sz="4400" dirty="0" err="1">
                <a:latin typeface="Franklin Gothic Book" panose="020B0503020102020204" pitchFamily="34" charset="0"/>
              </a:rPr>
              <a:t>beda</a:t>
            </a:r>
            <a:r>
              <a:rPr lang="en-US" sz="4400" dirty="0">
                <a:latin typeface="Franklin Gothic Book" panose="020B0503020102020204" pitchFamily="34" charset="0"/>
              </a:rPr>
              <a:t> </a:t>
            </a:r>
            <a:r>
              <a:rPr lang="en-US" sz="4400" dirty="0" err="1">
                <a:latin typeface="Franklin Gothic Book" panose="020B0503020102020204" pitchFamily="34" charset="0"/>
              </a:rPr>
              <a:t>lamanya</a:t>
            </a:r>
            <a:r>
              <a:rPr lang="en-US" sz="4400" dirty="0">
                <a:latin typeface="Franklin Gothic Book" panose="020B0503020102020204" pitchFamily="34" charset="0"/>
              </a:rPr>
              <a:t> </a:t>
            </a:r>
            <a:r>
              <a:rPr lang="en-US" sz="4400" dirty="0" err="1">
                <a:latin typeface="Franklin Gothic Book" panose="020B0503020102020204" pitchFamily="34" charset="0"/>
              </a:rPr>
              <a:t>telah</a:t>
            </a:r>
            <a:r>
              <a:rPr lang="en-US" sz="4400" dirty="0">
                <a:latin typeface="Franklin Gothic Book" panose="020B0503020102020204" pitchFamily="34" charset="0"/>
              </a:rPr>
              <a:t> </a:t>
            </a:r>
            <a:r>
              <a:rPr lang="en-US" sz="4400" dirty="0" err="1" smtClean="0">
                <a:latin typeface="Franklin Gothic Book" panose="020B0503020102020204" pitchFamily="34" charset="0"/>
              </a:rPr>
              <a:t>disajikan</a:t>
            </a:r>
            <a:r>
              <a:rPr lang="en-US" sz="4400" dirty="0" smtClean="0">
                <a:latin typeface="Franklin Gothic Book" panose="020B0503020102020204" pitchFamily="34" charset="0"/>
              </a:rPr>
              <a:t>, </a:t>
            </a:r>
            <a:r>
              <a:rPr lang="en-US" sz="4400" dirty="0" err="1" smtClean="0">
                <a:latin typeface="Franklin Gothic Book" panose="020B0503020102020204" pitchFamily="34" charset="0"/>
              </a:rPr>
              <a:t>mulai</a:t>
            </a:r>
            <a:r>
              <a:rPr lang="en-US" sz="4400" dirty="0" smtClean="0">
                <a:latin typeface="Franklin Gothic Book" panose="020B0503020102020204" pitchFamily="34" charset="0"/>
              </a:rPr>
              <a:t> </a:t>
            </a:r>
            <a:r>
              <a:rPr lang="en-US" sz="4400" dirty="0" err="1">
                <a:latin typeface="Franklin Gothic Book" panose="020B0503020102020204" pitchFamily="34" charset="0"/>
              </a:rPr>
              <a:t>dari</a:t>
            </a:r>
            <a:r>
              <a:rPr lang="en-US" sz="4400" dirty="0">
                <a:latin typeface="Franklin Gothic Book" panose="020B0503020102020204" pitchFamily="34" charset="0"/>
              </a:rPr>
              <a:t> </a:t>
            </a:r>
            <a:r>
              <a:rPr lang="en-US" sz="4400" dirty="0" err="1">
                <a:latin typeface="Franklin Gothic Book" panose="020B0503020102020204" pitchFamily="34" charset="0"/>
              </a:rPr>
              <a:t>kulit</a:t>
            </a:r>
            <a:r>
              <a:rPr lang="en-US" sz="4400" dirty="0">
                <a:latin typeface="Franklin Gothic Book" panose="020B0503020102020204" pitchFamily="34" charset="0"/>
              </a:rPr>
              <a:t> </a:t>
            </a:r>
            <a:r>
              <a:rPr lang="en-US" sz="4400" dirty="0" err="1">
                <a:latin typeface="Franklin Gothic Book" panose="020B0503020102020204" pitchFamily="34" charset="0"/>
              </a:rPr>
              <a:t>hewan</a:t>
            </a:r>
            <a:r>
              <a:rPr lang="en-US" sz="4400" dirty="0">
                <a:latin typeface="Franklin Gothic Book" panose="020B0503020102020204" pitchFamily="34" charset="0"/>
              </a:rPr>
              <a:t> </a:t>
            </a:r>
            <a:r>
              <a:rPr lang="en-US" sz="4400" dirty="0" err="1">
                <a:latin typeface="Franklin Gothic Book" panose="020B0503020102020204" pitchFamily="34" charset="0"/>
              </a:rPr>
              <a:t>sampai</a:t>
            </a:r>
            <a:r>
              <a:rPr lang="en-US" sz="4400" dirty="0">
                <a:latin typeface="Franklin Gothic Book" panose="020B0503020102020204" pitchFamily="34" charset="0"/>
              </a:rPr>
              <a:t> </a:t>
            </a:r>
            <a:r>
              <a:rPr lang="en-US" sz="4400" dirty="0" err="1">
                <a:latin typeface="Franklin Gothic Book" panose="020B0503020102020204" pitchFamily="34" charset="0"/>
              </a:rPr>
              <a:t>kertas</a:t>
            </a:r>
            <a:r>
              <a:rPr lang="en-US" sz="4400" dirty="0">
                <a:latin typeface="Franklin Gothic Book" panose="020B0503020102020204" pitchFamily="34" charset="0"/>
              </a:rPr>
              <a:t> </a:t>
            </a:r>
            <a:r>
              <a:rPr lang="en-US" sz="4400" dirty="0" smtClean="0">
                <a:latin typeface="Franklin Gothic Book" panose="020B0503020102020204" pitchFamily="34" charset="0"/>
              </a:rPr>
              <a:t>yang </a:t>
            </a:r>
            <a:r>
              <a:rPr lang="en-US" sz="4400" dirty="0" err="1" smtClean="0">
                <a:latin typeface="Franklin Gothic Book" panose="020B0503020102020204" pitchFamily="34" charset="0"/>
              </a:rPr>
              <a:t>menyajikan</a:t>
            </a:r>
            <a:r>
              <a:rPr lang="en-US" sz="4400" dirty="0" smtClean="0">
                <a:latin typeface="Franklin Gothic Book" panose="020B0503020102020204" pitchFamily="34" charset="0"/>
              </a:rPr>
              <a:t> data </a:t>
            </a:r>
            <a:r>
              <a:rPr lang="en-US" sz="4400" dirty="0" err="1" smtClean="0">
                <a:latin typeface="Franklin Gothic Book" panose="020B0503020102020204" pitchFamily="34" charset="0"/>
              </a:rPr>
              <a:t>geografis</a:t>
            </a:r>
            <a:r>
              <a:rPr lang="en-US" sz="4400" dirty="0" smtClean="0">
                <a:latin typeface="Franklin Gothic Book" panose="020B0503020102020204" pitchFamily="34" charset="0"/>
              </a:rPr>
              <a:t> </a:t>
            </a:r>
            <a:r>
              <a:rPr lang="en-US" sz="4400" dirty="0" err="1" smtClean="0">
                <a:latin typeface="Franklin Gothic Book" panose="020B0503020102020204" pitchFamily="34" charset="0"/>
              </a:rPr>
              <a:t>dalam</a:t>
            </a:r>
            <a:r>
              <a:rPr lang="en-US" sz="4400" dirty="0" smtClean="0">
                <a:latin typeface="Franklin Gothic Book" panose="020B0503020102020204" pitchFamily="34" charset="0"/>
              </a:rPr>
              <a:t> </a:t>
            </a:r>
            <a:r>
              <a:rPr lang="en-US" sz="4400" dirty="0" err="1" smtClean="0">
                <a:latin typeface="Franklin Gothic Book" panose="020B0503020102020204" pitchFamily="34" charset="0"/>
              </a:rPr>
              <a:t>bentuk</a:t>
            </a:r>
            <a:r>
              <a:rPr lang="en-US" sz="4400" dirty="0" smtClean="0">
                <a:latin typeface="Franklin Gothic Book" panose="020B0503020102020204" pitchFamily="34" charset="0"/>
              </a:rPr>
              <a:t> </a:t>
            </a:r>
            <a:r>
              <a:rPr lang="en-US" sz="4400" dirty="0" err="1" smtClean="0">
                <a:latin typeface="Franklin Gothic Book" panose="020B0503020102020204" pitchFamily="34" charset="0"/>
              </a:rPr>
              <a:t>gambar</a:t>
            </a:r>
            <a:r>
              <a:rPr lang="en-US" sz="4400" dirty="0" smtClean="0">
                <a:latin typeface="Franklin Gothic Book" panose="020B0503020102020204" pitchFamily="34" charset="0"/>
              </a:rPr>
              <a:t> / </a:t>
            </a:r>
            <a:r>
              <a:rPr lang="en-US" sz="4400" dirty="0" err="1">
                <a:latin typeface="Franklin Gothic Book" panose="020B0503020102020204" pitchFamily="34" charset="0"/>
              </a:rPr>
              <a:t>coretan</a:t>
            </a:r>
            <a:endParaRPr lang="en-US" sz="4400" dirty="0" smtClean="0">
              <a:latin typeface="Franklin Gothic Book" panose="020B05030201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24561" b="41468"/>
          <a:stretch/>
        </p:blipFill>
        <p:spPr>
          <a:xfrm>
            <a:off x="0" y="5648446"/>
            <a:ext cx="12192000" cy="1202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616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dirty="0" smtClean="0">
                <a:latin typeface="Kozuka Gothic Pro B" panose="020B0800000000000000" pitchFamily="34" charset="-128"/>
                <a:ea typeface="Kozuka Gothic Pro B" panose="020B0800000000000000" pitchFamily="34" charset="-128"/>
              </a:rPr>
              <a:t>Example</a:t>
            </a:r>
            <a:endParaRPr lang="en-US" sz="6000" b="1" dirty="0">
              <a:latin typeface="Kozuka Gothic Pro B" panose="020B0800000000000000" pitchFamily="34" charset="-128"/>
              <a:ea typeface="Kozuka Gothic Pro B" panose="020B0800000000000000" pitchFamily="34" charset="-128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>
                <a:latin typeface="Franklin Gothic Book" panose="020B0503020102020204" pitchFamily="34" charset="0"/>
              </a:rPr>
              <a:t>Surviving fragment of the first World Map of </a:t>
            </a:r>
            <a:r>
              <a:rPr lang="en-US" sz="4000" dirty="0" err="1">
                <a:latin typeface="Franklin Gothic Book" panose="020B0503020102020204" pitchFamily="34" charset="0"/>
              </a:rPr>
              <a:t>Piri</a:t>
            </a:r>
            <a:r>
              <a:rPr lang="en-US" sz="4000" dirty="0">
                <a:latin typeface="Franklin Gothic Book" panose="020B0503020102020204" pitchFamily="34" charset="0"/>
              </a:rPr>
              <a:t> Reis (</a:t>
            </a:r>
            <a:r>
              <a:rPr lang="en-US" sz="4000" b="1" dirty="0" err="1">
                <a:latin typeface="Franklin Gothic Book" panose="020B0503020102020204" pitchFamily="34" charset="0"/>
              </a:rPr>
              <a:t>Hadji</a:t>
            </a:r>
            <a:r>
              <a:rPr lang="en-US" sz="4000" b="1" dirty="0">
                <a:latin typeface="Franklin Gothic Book" panose="020B0503020102020204" pitchFamily="34" charset="0"/>
              </a:rPr>
              <a:t> </a:t>
            </a:r>
            <a:r>
              <a:rPr lang="en-US" sz="4000" b="1" dirty="0" err="1">
                <a:latin typeface="Franklin Gothic Book" panose="020B0503020102020204" pitchFamily="34" charset="0"/>
              </a:rPr>
              <a:t>Muhiddin</a:t>
            </a:r>
            <a:r>
              <a:rPr lang="en-US" sz="4000" b="1" dirty="0">
                <a:latin typeface="Franklin Gothic Book" panose="020B0503020102020204" pitchFamily="34" charset="0"/>
              </a:rPr>
              <a:t> </a:t>
            </a:r>
            <a:r>
              <a:rPr lang="en-US" sz="4000" b="1" dirty="0" err="1">
                <a:latin typeface="Franklin Gothic Book" panose="020B0503020102020204" pitchFamily="34" charset="0"/>
              </a:rPr>
              <a:t>Piri</a:t>
            </a:r>
            <a:r>
              <a:rPr lang="en-US" sz="4000" b="1" dirty="0">
                <a:latin typeface="Franklin Gothic Book" panose="020B0503020102020204" pitchFamily="34" charset="0"/>
              </a:rPr>
              <a:t> Ibn </a:t>
            </a:r>
            <a:r>
              <a:rPr lang="en-US" sz="4000" b="1" dirty="0" err="1">
                <a:latin typeface="Franklin Gothic Book" panose="020B0503020102020204" pitchFamily="34" charset="0"/>
              </a:rPr>
              <a:t>Hadji</a:t>
            </a:r>
            <a:r>
              <a:rPr lang="en-US" sz="4000" b="1" dirty="0">
                <a:latin typeface="Franklin Gothic Book" panose="020B0503020102020204" pitchFamily="34" charset="0"/>
              </a:rPr>
              <a:t> Mehmed) </a:t>
            </a:r>
            <a:br>
              <a:rPr lang="en-US" sz="4000" b="1" dirty="0">
                <a:latin typeface="Franklin Gothic Book" panose="020B0503020102020204" pitchFamily="34" charset="0"/>
              </a:rPr>
            </a:br>
            <a:r>
              <a:rPr lang="en-US" sz="4000" dirty="0">
                <a:latin typeface="Franklin Gothic Book" panose="020B0503020102020204" pitchFamily="34" charset="0"/>
              </a:rPr>
              <a:t>(about 1513) 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24561" b="41468"/>
          <a:stretch/>
        </p:blipFill>
        <p:spPr>
          <a:xfrm>
            <a:off x="0" y="5648446"/>
            <a:ext cx="12192000" cy="120229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3225" y="62653"/>
            <a:ext cx="5438775" cy="6788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649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30275"/>
          </a:xfrm>
        </p:spPr>
        <p:txBody>
          <a:bodyPr>
            <a:normAutofit/>
          </a:bodyPr>
          <a:lstStyle/>
          <a:p>
            <a:r>
              <a:rPr lang="en-US" sz="6000" b="1" dirty="0" smtClean="0">
                <a:latin typeface="Kozuka Gothic Pro B" panose="020B0800000000000000" pitchFamily="34" charset="-128"/>
                <a:ea typeface="Kozuka Gothic Pro B" panose="020B0800000000000000" pitchFamily="34" charset="-128"/>
              </a:rPr>
              <a:t>Peta</a:t>
            </a:r>
            <a:endParaRPr lang="en-US" sz="6000" b="1" dirty="0">
              <a:latin typeface="Kozuka Gothic Pro B" panose="020B0800000000000000" pitchFamily="34" charset="-128"/>
              <a:ea typeface="Kozuka Gothic Pro B" panose="020B0800000000000000" pitchFamily="34" charset="-128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1295400"/>
            <a:ext cx="7372350" cy="4351338"/>
          </a:xfrm>
        </p:spPr>
        <p:txBody>
          <a:bodyPr>
            <a:normAutofit fontScale="92500" lnSpcReduction="10000"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sz="4000" dirty="0" err="1">
                <a:latin typeface="Franklin Gothic Book" panose="020B0503020102020204" pitchFamily="34" charset="0"/>
              </a:rPr>
              <a:t>Untuk</a:t>
            </a:r>
            <a:r>
              <a:rPr lang="en-US" sz="4000" dirty="0">
                <a:latin typeface="Franklin Gothic Book" panose="020B0503020102020204" pitchFamily="34" charset="0"/>
              </a:rPr>
              <a:t> </a:t>
            </a:r>
            <a:r>
              <a:rPr lang="en-US" sz="4000" dirty="0" err="1">
                <a:latin typeface="Franklin Gothic Book" panose="020B0503020102020204" pitchFamily="34" charset="0"/>
              </a:rPr>
              <a:t>itu</a:t>
            </a:r>
            <a:r>
              <a:rPr lang="en-US" sz="4000" dirty="0">
                <a:latin typeface="Franklin Gothic Book" panose="020B0503020102020204" pitchFamily="34" charset="0"/>
              </a:rPr>
              <a:t> </a:t>
            </a:r>
            <a:r>
              <a:rPr lang="en-US" sz="4000" dirty="0" err="1">
                <a:latin typeface="Franklin Gothic Book" panose="020B0503020102020204" pitchFamily="34" charset="0"/>
              </a:rPr>
              <a:t>perlu</a:t>
            </a:r>
            <a:r>
              <a:rPr lang="en-US" sz="4000" dirty="0">
                <a:latin typeface="Franklin Gothic Book" panose="020B0503020102020204" pitchFamily="34" charset="0"/>
              </a:rPr>
              <a:t> </a:t>
            </a:r>
            <a:r>
              <a:rPr lang="en-US" sz="4000" dirty="0" err="1">
                <a:latin typeface="Franklin Gothic Book" panose="020B0503020102020204" pitchFamily="34" charset="0"/>
              </a:rPr>
              <a:t>adanya</a:t>
            </a:r>
            <a:r>
              <a:rPr lang="en-US" sz="4000" dirty="0">
                <a:latin typeface="Franklin Gothic Book" panose="020B0503020102020204" pitchFamily="34" charset="0"/>
              </a:rPr>
              <a:t> </a:t>
            </a:r>
            <a:r>
              <a:rPr lang="en-US" sz="4000" dirty="0" err="1">
                <a:latin typeface="Franklin Gothic Book" panose="020B0503020102020204" pitchFamily="34" charset="0"/>
              </a:rPr>
              <a:t>penyajian</a:t>
            </a:r>
            <a:r>
              <a:rPr lang="en-US" sz="4000" dirty="0">
                <a:latin typeface="Franklin Gothic Book" panose="020B0503020102020204" pitchFamily="34" charset="0"/>
              </a:rPr>
              <a:t> </a:t>
            </a:r>
            <a:r>
              <a:rPr lang="en-US" sz="4000" dirty="0" err="1">
                <a:latin typeface="Franklin Gothic Book" panose="020B0503020102020204" pitchFamily="34" charset="0"/>
              </a:rPr>
              <a:t>informasi</a:t>
            </a:r>
            <a:r>
              <a:rPr lang="en-US" sz="4000" dirty="0">
                <a:latin typeface="Franklin Gothic Book" panose="020B0503020102020204" pitchFamily="34" charset="0"/>
              </a:rPr>
              <a:t> </a:t>
            </a:r>
            <a:r>
              <a:rPr lang="en-US" sz="4000" dirty="0" err="1">
                <a:latin typeface="Franklin Gothic Book" panose="020B0503020102020204" pitchFamily="34" charset="0"/>
              </a:rPr>
              <a:t>mengenai</a:t>
            </a:r>
            <a:r>
              <a:rPr lang="en-US" sz="4000" dirty="0">
                <a:latin typeface="Franklin Gothic Book" panose="020B0503020102020204" pitchFamily="34" charset="0"/>
              </a:rPr>
              <a:t> </a:t>
            </a:r>
            <a:r>
              <a:rPr lang="en-US" sz="4000" b="1" dirty="0" err="1">
                <a:latin typeface="Franklin Gothic Book" panose="020B0503020102020204" pitchFamily="34" charset="0"/>
              </a:rPr>
              <a:t>Kenampakan</a:t>
            </a:r>
            <a:r>
              <a:rPr lang="en-US" sz="4000" dirty="0">
                <a:latin typeface="Franklin Gothic Book" panose="020B0503020102020204" pitchFamily="34" charset="0"/>
              </a:rPr>
              <a:t> </a:t>
            </a:r>
            <a:r>
              <a:rPr lang="en-US" sz="4000" dirty="0" err="1">
                <a:latin typeface="Franklin Gothic Book" panose="020B0503020102020204" pitchFamily="34" charset="0"/>
              </a:rPr>
              <a:t>Bumi</a:t>
            </a:r>
            <a:r>
              <a:rPr lang="en-US" sz="4000" dirty="0">
                <a:latin typeface="Franklin Gothic Book" panose="020B0503020102020204" pitchFamily="34" charset="0"/>
              </a:rPr>
              <a:t>, </a:t>
            </a:r>
            <a:r>
              <a:rPr lang="en-US" sz="4000" dirty="0" err="1">
                <a:latin typeface="Franklin Gothic Book" panose="020B0503020102020204" pitchFamily="34" charset="0"/>
              </a:rPr>
              <a:t>karena</a:t>
            </a:r>
            <a:r>
              <a:rPr lang="en-US" sz="4000" dirty="0">
                <a:latin typeface="Franklin Gothic Book" panose="020B0503020102020204" pitchFamily="34" charset="0"/>
              </a:rPr>
              <a:t> </a:t>
            </a:r>
            <a:r>
              <a:rPr lang="en-US" sz="4000" dirty="0" err="1">
                <a:latin typeface="Franklin Gothic Book" panose="020B0503020102020204" pitchFamily="34" charset="0"/>
              </a:rPr>
              <a:t>adanya</a:t>
            </a:r>
            <a:r>
              <a:rPr lang="en-US" sz="4000" dirty="0">
                <a:latin typeface="Franklin Gothic Book" panose="020B0503020102020204" pitchFamily="34" charset="0"/>
              </a:rPr>
              <a:t> </a:t>
            </a:r>
            <a:r>
              <a:rPr lang="en-US" sz="4000" dirty="0" err="1">
                <a:latin typeface="Franklin Gothic Book" panose="020B0503020102020204" pitchFamily="34" charset="0"/>
              </a:rPr>
              <a:t>kebutuhan</a:t>
            </a:r>
            <a:r>
              <a:rPr lang="en-US" sz="4000" dirty="0">
                <a:latin typeface="Franklin Gothic Book" panose="020B0503020102020204" pitchFamily="34" charset="0"/>
              </a:rPr>
              <a:t> </a:t>
            </a:r>
            <a:r>
              <a:rPr lang="en-US" sz="4000" dirty="0" err="1">
                <a:latin typeface="Franklin Gothic Book" panose="020B0503020102020204" pitchFamily="34" charset="0"/>
              </a:rPr>
              <a:t>untuk</a:t>
            </a:r>
            <a:r>
              <a:rPr lang="en-US" sz="4000" dirty="0">
                <a:latin typeface="Franklin Gothic Book" panose="020B0503020102020204" pitchFamily="34" charset="0"/>
              </a:rPr>
              <a:t> </a:t>
            </a:r>
            <a:r>
              <a:rPr lang="en-US" sz="4000" b="1" dirty="0" err="1">
                <a:latin typeface="Franklin Gothic Book" panose="020B0503020102020204" pitchFamily="34" charset="0"/>
              </a:rPr>
              <a:t>perencanaan</a:t>
            </a:r>
            <a:r>
              <a:rPr lang="en-US" sz="4000" dirty="0">
                <a:latin typeface="Franklin Gothic Book" panose="020B0503020102020204" pitchFamily="34" charset="0"/>
              </a:rPr>
              <a:t> </a:t>
            </a:r>
            <a:r>
              <a:rPr lang="en-US" sz="4000" dirty="0" err="1">
                <a:latin typeface="Franklin Gothic Book" panose="020B0503020102020204" pitchFamily="34" charset="0"/>
              </a:rPr>
              <a:t>dan</a:t>
            </a:r>
            <a:r>
              <a:rPr lang="en-US" sz="4000" dirty="0">
                <a:latin typeface="Franklin Gothic Book" panose="020B0503020102020204" pitchFamily="34" charset="0"/>
              </a:rPr>
              <a:t> </a:t>
            </a:r>
            <a:r>
              <a:rPr lang="en-US" sz="4000" dirty="0" err="1">
                <a:latin typeface="Franklin Gothic Book" panose="020B0503020102020204" pitchFamily="34" charset="0"/>
              </a:rPr>
              <a:t>pemanfaatan</a:t>
            </a:r>
            <a:r>
              <a:rPr lang="en-US" sz="4000" dirty="0">
                <a:latin typeface="Franklin Gothic Book" panose="020B0503020102020204" pitchFamily="34" charset="0"/>
              </a:rPr>
              <a:t> </a:t>
            </a:r>
            <a:r>
              <a:rPr lang="en-US" sz="4000" dirty="0" err="1">
                <a:latin typeface="Franklin Gothic Book" panose="020B0503020102020204" pitchFamily="34" charset="0"/>
              </a:rPr>
              <a:t>potensi</a:t>
            </a:r>
            <a:r>
              <a:rPr lang="en-US" sz="4000" dirty="0">
                <a:latin typeface="Franklin Gothic Book" panose="020B0503020102020204" pitchFamily="34" charset="0"/>
              </a:rPr>
              <a:t>	</a:t>
            </a:r>
            <a:r>
              <a:rPr lang="en-US" sz="4000" dirty="0" err="1">
                <a:latin typeface="Franklin Gothic Book" panose="020B0503020102020204" pitchFamily="34" charset="0"/>
              </a:rPr>
              <a:t>permukaan</a:t>
            </a:r>
            <a:r>
              <a:rPr lang="en-US" sz="4000" dirty="0">
                <a:latin typeface="Franklin Gothic Book" panose="020B0503020102020204" pitchFamily="34" charset="0"/>
              </a:rPr>
              <a:t> </a:t>
            </a:r>
            <a:r>
              <a:rPr lang="en-US" sz="4000" dirty="0" err="1">
                <a:latin typeface="Franklin Gothic Book" panose="020B0503020102020204" pitchFamily="34" charset="0"/>
              </a:rPr>
              <a:t>bumi</a:t>
            </a:r>
            <a:r>
              <a:rPr lang="en-US" sz="4000" dirty="0">
                <a:latin typeface="Franklin Gothic Book" panose="020B0503020102020204" pitchFamily="34" charset="0"/>
              </a:rPr>
              <a:t>.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4000" dirty="0" err="1">
                <a:latin typeface="Franklin Gothic Book" panose="020B0503020102020204" pitchFamily="34" charset="0"/>
              </a:rPr>
              <a:t>Sehingga</a:t>
            </a:r>
            <a:r>
              <a:rPr lang="en-US" sz="4000" dirty="0">
                <a:latin typeface="Franklin Gothic Book" panose="020B0503020102020204" pitchFamily="34" charset="0"/>
              </a:rPr>
              <a:t> </a:t>
            </a:r>
            <a:r>
              <a:rPr lang="en-US" sz="4000" dirty="0" err="1" smtClean="0">
                <a:latin typeface="Franklin Gothic Book" panose="020B0503020102020204" pitchFamily="34" charset="0"/>
              </a:rPr>
              <a:t>perlu</a:t>
            </a:r>
            <a:r>
              <a:rPr lang="en-US" sz="4000" dirty="0" smtClean="0">
                <a:latin typeface="Franklin Gothic Book" panose="020B0503020102020204" pitchFamily="34" charset="0"/>
              </a:rPr>
              <a:t> </a:t>
            </a:r>
            <a:r>
              <a:rPr lang="en-US" sz="4000" dirty="0" err="1" smtClean="0">
                <a:latin typeface="Franklin Gothic Book" panose="020B0503020102020204" pitchFamily="34" charset="0"/>
              </a:rPr>
              <a:t>adanya</a:t>
            </a:r>
            <a:r>
              <a:rPr lang="en-US" sz="4000" dirty="0" smtClean="0">
                <a:latin typeface="Franklin Gothic Book" panose="020B0503020102020204" pitchFamily="34" charset="0"/>
              </a:rPr>
              <a:t> proses </a:t>
            </a:r>
            <a:r>
              <a:rPr lang="en-US" sz="4000" b="1" dirty="0" err="1" smtClean="0">
                <a:latin typeface="Franklin Gothic Book" panose="020B0503020102020204" pitchFamily="34" charset="0"/>
              </a:rPr>
              <a:t>pemetaan</a:t>
            </a:r>
            <a:r>
              <a:rPr lang="en-US" sz="4000" dirty="0">
                <a:latin typeface="Franklin Gothic Book" panose="020B0503020102020204" pitchFamily="34" charset="0"/>
              </a:rPr>
              <a:t>.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24561" b="41468"/>
          <a:stretch/>
        </p:blipFill>
        <p:spPr>
          <a:xfrm>
            <a:off x="0" y="5648446"/>
            <a:ext cx="12192000" cy="120229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0550" y="1865192"/>
            <a:ext cx="3896179" cy="2821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400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273175"/>
          </a:xfrm>
        </p:spPr>
        <p:txBody>
          <a:bodyPr>
            <a:normAutofit/>
          </a:bodyPr>
          <a:lstStyle/>
          <a:p>
            <a:r>
              <a:rPr lang="en-US" sz="6000" b="1" dirty="0" smtClean="0">
                <a:latin typeface="Kozuka Gothic Pro B" panose="020B0800000000000000" pitchFamily="34" charset="-128"/>
                <a:ea typeface="Kozuka Gothic Pro B" panose="020B0800000000000000" pitchFamily="34" charset="-128"/>
              </a:rPr>
              <a:t>Peta</a:t>
            </a:r>
            <a:endParaRPr lang="en-US" sz="6000" b="1" dirty="0">
              <a:latin typeface="Kozuka Gothic Pro B" panose="020B0800000000000000" pitchFamily="34" charset="-128"/>
              <a:ea typeface="Kozuka Gothic Pro B" panose="020B0800000000000000" pitchFamily="34" charset="-128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1865192"/>
            <a:ext cx="7372350" cy="3781546"/>
          </a:xfrm>
        </p:spPr>
        <p:txBody>
          <a:bodyPr>
            <a:norm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sz="3600" dirty="0">
                <a:latin typeface="Franklin Gothic Book" panose="020B0503020102020204" pitchFamily="34" charset="0"/>
              </a:rPr>
              <a:t>Peta </a:t>
            </a:r>
            <a:r>
              <a:rPr lang="en-US" sz="3600" dirty="0" err="1">
                <a:latin typeface="Franklin Gothic Book" panose="020B0503020102020204" pitchFamily="34" charset="0"/>
              </a:rPr>
              <a:t>memuat</a:t>
            </a:r>
            <a:r>
              <a:rPr lang="en-US" sz="3600" dirty="0">
                <a:latin typeface="Franklin Gothic Book" panose="020B0503020102020204" pitchFamily="34" charset="0"/>
              </a:rPr>
              <a:t> data </a:t>
            </a:r>
            <a:r>
              <a:rPr lang="en-US" sz="3600" dirty="0" err="1">
                <a:latin typeface="Franklin Gothic Book" panose="020B0503020102020204" pitchFamily="34" charset="0"/>
              </a:rPr>
              <a:t>yg</a:t>
            </a:r>
            <a:r>
              <a:rPr lang="en-US" sz="3600" dirty="0">
                <a:latin typeface="Franklin Gothic Book" panose="020B0503020102020204" pitchFamily="34" charset="0"/>
              </a:rPr>
              <a:t> </a:t>
            </a:r>
            <a:r>
              <a:rPr lang="en-US" sz="3600" b="1" dirty="0" err="1">
                <a:latin typeface="Franklin Gothic Book" panose="020B0503020102020204" pitchFamily="34" charset="0"/>
              </a:rPr>
              <a:t>mengacu</a:t>
            </a:r>
            <a:r>
              <a:rPr lang="en-US" sz="3600" b="1" dirty="0">
                <a:latin typeface="Franklin Gothic Book" panose="020B0503020102020204" pitchFamily="34" charset="0"/>
              </a:rPr>
              <a:t> (me-reference)</a:t>
            </a:r>
            <a:r>
              <a:rPr lang="en-US" sz="3600" dirty="0">
                <a:latin typeface="Franklin Gothic Book" panose="020B0503020102020204" pitchFamily="34" charset="0"/>
              </a:rPr>
              <a:t> </a:t>
            </a:r>
            <a:r>
              <a:rPr lang="en-US" sz="3600" dirty="0" err="1">
                <a:latin typeface="Franklin Gothic Book" panose="020B0503020102020204" pitchFamily="34" charset="0"/>
              </a:rPr>
              <a:t>ke</a:t>
            </a:r>
            <a:r>
              <a:rPr lang="en-US" sz="3600" dirty="0">
                <a:latin typeface="Franklin Gothic Book" panose="020B0503020102020204" pitchFamily="34" charset="0"/>
              </a:rPr>
              <a:t> </a:t>
            </a:r>
            <a:r>
              <a:rPr lang="en-US" sz="3600" dirty="0" err="1">
                <a:latin typeface="Franklin Gothic Book" panose="020B0503020102020204" pitchFamily="34" charset="0"/>
              </a:rPr>
              <a:t>permukaan</a:t>
            </a:r>
            <a:r>
              <a:rPr lang="en-US" sz="3600" dirty="0">
                <a:latin typeface="Franklin Gothic Book" panose="020B0503020102020204" pitchFamily="34" charset="0"/>
              </a:rPr>
              <a:t> </a:t>
            </a:r>
            <a:r>
              <a:rPr lang="en-US" sz="3600" b="1" dirty="0" err="1">
                <a:latin typeface="Franklin Gothic Book" panose="020B0503020102020204" pitchFamily="34" charset="0"/>
              </a:rPr>
              <a:t>bumi</a:t>
            </a:r>
            <a:r>
              <a:rPr lang="en-US" sz="3600" dirty="0">
                <a:latin typeface="Franklin Gothic Book" panose="020B0503020102020204" pitchFamily="34" charset="0"/>
              </a:rPr>
              <a:t>, </a:t>
            </a:r>
            <a:r>
              <a:rPr lang="en-US" sz="3600" dirty="0" err="1">
                <a:latin typeface="Franklin Gothic Book" panose="020B0503020102020204" pitchFamily="34" charset="0"/>
              </a:rPr>
              <a:t>menurut</a:t>
            </a:r>
            <a:r>
              <a:rPr lang="en-US" sz="3600" dirty="0">
                <a:latin typeface="Franklin Gothic Book" panose="020B0503020102020204" pitchFamily="34" charset="0"/>
              </a:rPr>
              <a:t>:</a:t>
            </a:r>
          </a:p>
          <a:p>
            <a:pPr marL="742950">
              <a:buFont typeface="+mj-lt"/>
              <a:buAutoNum type="alphaLcPeriod"/>
            </a:pPr>
            <a:r>
              <a:rPr lang="en-US" sz="3600" dirty="0" smtClean="0">
                <a:latin typeface="Franklin Gothic Book" panose="020B0503020102020204" pitchFamily="34" charset="0"/>
              </a:rPr>
              <a:t> </a:t>
            </a:r>
            <a:r>
              <a:rPr lang="en-US" sz="3600" b="1" dirty="0" err="1" smtClean="0">
                <a:latin typeface="Franklin Gothic Book" panose="020B0503020102020204" pitchFamily="34" charset="0"/>
              </a:rPr>
              <a:t>posisi</a:t>
            </a:r>
            <a:r>
              <a:rPr lang="en-US" sz="3600" b="1" dirty="0" smtClean="0">
                <a:latin typeface="Franklin Gothic Book" panose="020B0503020102020204" pitchFamily="34" charset="0"/>
              </a:rPr>
              <a:t> </a:t>
            </a:r>
            <a:r>
              <a:rPr lang="en-US" sz="3600" b="1" dirty="0">
                <a:latin typeface="Franklin Gothic Book" panose="020B0503020102020204" pitchFamily="34" charset="0"/>
              </a:rPr>
              <a:t>(</a:t>
            </a:r>
            <a:r>
              <a:rPr lang="en-US" sz="3600" b="1" dirty="0" err="1">
                <a:latin typeface="Franklin Gothic Book" panose="020B0503020102020204" pitchFamily="34" charset="0"/>
              </a:rPr>
              <a:t>lintang</a:t>
            </a:r>
            <a:r>
              <a:rPr lang="en-US" sz="3600" b="1" dirty="0">
                <a:latin typeface="Franklin Gothic Book" panose="020B0503020102020204" pitchFamily="34" charset="0"/>
              </a:rPr>
              <a:t> </a:t>
            </a:r>
            <a:r>
              <a:rPr lang="en-US" sz="3600" b="1" dirty="0" err="1">
                <a:latin typeface="Franklin Gothic Book" panose="020B0503020102020204" pitchFamily="34" charset="0"/>
              </a:rPr>
              <a:t>bujur</a:t>
            </a:r>
            <a:r>
              <a:rPr lang="en-US" sz="3600" b="1" dirty="0">
                <a:latin typeface="Franklin Gothic Book" panose="020B0503020102020204" pitchFamily="34" charset="0"/>
              </a:rPr>
              <a:t>), </a:t>
            </a:r>
            <a:r>
              <a:rPr lang="en-US" sz="3600" dirty="0" err="1">
                <a:latin typeface="Franklin Gothic Book" panose="020B0503020102020204" pitchFamily="34" charset="0"/>
              </a:rPr>
              <a:t>maupun</a:t>
            </a:r>
            <a:endParaRPr lang="en-US" sz="3600" dirty="0">
              <a:latin typeface="Franklin Gothic Book" panose="020B0503020102020204" pitchFamily="34" charset="0"/>
            </a:endParaRPr>
          </a:p>
          <a:p>
            <a:pPr marL="1028700" indent="-514350">
              <a:buFont typeface="+mj-lt"/>
              <a:buAutoNum type="alphaLcPeriod"/>
            </a:pPr>
            <a:r>
              <a:rPr lang="en-US" sz="3600" b="1" dirty="0" err="1" smtClean="0">
                <a:latin typeface="Franklin Gothic Book" panose="020B0503020102020204" pitchFamily="34" charset="0"/>
              </a:rPr>
              <a:t>Informasi</a:t>
            </a:r>
            <a:r>
              <a:rPr lang="en-US" sz="3600" b="1" dirty="0" smtClean="0">
                <a:latin typeface="Franklin Gothic Book" panose="020B0503020102020204" pitchFamily="34" charset="0"/>
              </a:rPr>
              <a:t> (</a:t>
            </a:r>
            <a:r>
              <a:rPr lang="en-US" sz="3600" b="1" dirty="0" err="1" smtClean="0">
                <a:latin typeface="Franklin Gothic Book" panose="020B0503020102020204" pitchFamily="34" charset="0"/>
              </a:rPr>
              <a:t>atribut</a:t>
            </a:r>
            <a:r>
              <a:rPr lang="en-US" sz="3600" b="1" dirty="0" smtClean="0">
                <a:latin typeface="Franklin Gothic Book" panose="020B0503020102020204" pitchFamily="34" charset="0"/>
              </a:rPr>
              <a:t>)</a:t>
            </a:r>
            <a:r>
              <a:rPr lang="en-US" sz="3600" dirty="0" smtClean="0">
                <a:latin typeface="Franklin Gothic Book" panose="020B0503020102020204" pitchFamily="34" charset="0"/>
              </a:rPr>
              <a:t> </a:t>
            </a:r>
            <a:r>
              <a:rPr lang="en-US" sz="3600" dirty="0" err="1" smtClean="0">
                <a:latin typeface="Franklin Gothic Book" panose="020B0503020102020204" pitchFamily="34" charset="0"/>
              </a:rPr>
              <a:t>yg</a:t>
            </a:r>
            <a:r>
              <a:rPr lang="en-US" sz="3600" dirty="0" smtClean="0">
                <a:latin typeface="Franklin Gothic Book" panose="020B0503020102020204" pitchFamily="34" charset="0"/>
              </a:rPr>
              <a:t> </a:t>
            </a:r>
            <a:r>
              <a:rPr lang="en-US" sz="3600" dirty="0" err="1" smtClean="0">
                <a:latin typeface="Franklin Gothic Book" panose="020B0503020102020204" pitchFamily="34" charset="0"/>
              </a:rPr>
              <a:t>terkandungpd</a:t>
            </a:r>
            <a:r>
              <a:rPr lang="en-US" sz="3600" dirty="0" smtClean="0">
                <a:latin typeface="Franklin Gothic Book" panose="020B0503020102020204" pitchFamily="34" charset="0"/>
              </a:rPr>
              <a:t> </a:t>
            </a:r>
            <a:r>
              <a:rPr lang="en-US" sz="3600" dirty="0" err="1" smtClean="0">
                <a:latin typeface="Franklin Gothic Book" panose="020B0503020102020204" pitchFamily="34" charset="0"/>
              </a:rPr>
              <a:t>posisi</a:t>
            </a:r>
            <a:r>
              <a:rPr lang="en-US" sz="3600" dirty="0" smtClean="0">
                <a:latin typeface="Franklin Gothic Book" panose="020B0503020102020204" pitchFamily="34" charset="0"/>
              </a:rPr>
              <a:t> </a:t>
            </a:r>
            <a:r>
              <a:rPr lang="en-US" sz="3600" dirty="0" err="1" smtClean="0">
                <a:latin typeface="Franklin Gothic Book" panose="020B0503020102020204" pitchFamily="34" charset="0"/>
              </a:rPr>
              <a:t>tsb</a:t>
            </a:r>
            <a:r>
              <a:rPr lang="en-US" sz="3600" dirty="0" smtClean="0">
                <a:latin typeface="Franklin Gothic Book" panose="020B0503020102020204" pitchFamily="34" charset="0"/>
              </a:rPr>
              <a:t>.</a:t>
            </a: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24561" b="41468"/>
          <a:stretch/>
        </p:blipFill>
        <p:spPr>
          <a:xfrm>
            <a:off x="0" y="5648446"/>
            <a:ext cx="12192000" cy="120229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0550" y="1865192"/>
            <a:ext cx="3896179" cy="282110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0029" y="1676400"/>
            <a:ext cx="40767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336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dirty="0" smtClean="0">
                <a:latin typeface="Kozuka Gothic Pro B" panose="020B0800000000000000" pitchFamily="34" charset="-128"/>
                <a:ea typeface="Kozuka Gothic Pro B" panose="020B0800000000000000" pitchFamily="34" charset="-128"/>
              </a:rPr>
              <a:t>SIM Vs GIS</a:t>
            </a:r>
            <a:endParaRPr lang="en-US" sz="6000" b="1" dirty="0">
              <a:latin typeface="Kozuka Gothic Pro B" panose="020B0800000000000000" pitchFamily="34" charset="-128"/>
              <a:ea typeface="Kozuka Gothic Pro B" panose="020B0800000000000000" pitchFamily="34" charset="-128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b="1" dirty="0" err="1">
                <a:latin typeface="Franklin Gothic Book" panose="020B0503020102020204" pitchFamily="34" charset="0"/>
              </a:rPr>
              <a:t>Sistem</a:t>
            </a:r>
            <a:r>
              <a:rPr lang="en-US" b="1" dirty="0">
                <a:latin typeface="Franklin Gothic Book" panose="020B0503020102020204" pitchFamily="34" charset="0"/>
              </a:rPr>
              <a:t> </a:t>
            </a:r>
            <a:r>
              <a:rPr lang="en-US" b="1" dirty="0" err="1">
                <a:latin typeface="Franklin Gothic Book" panose="020B0503020102020204" pitchFamily="34" charset="0"/>
              </a:rPr>
              <a:t>Informasi</a:t>
            </a:r>
            <a:r>
              <a:rPr lang="en-US" b="1" dirty="0">
                <a:latin typeface="Franklin Gothic Book" panose="020B0503020102020204" pitchFamily="34" charset="0"/>
              </a:rPr>
              <a:t> </a:t>
            </a:r>
            <a:r>
              <a:rPr lang="en-US" b="1" dirty="0" err="1">
                <a:latin typeface="Franklin Gothic Book" panose="020B0503020102020204" pitchFamily="34" charset="0"/>
              </a:rPr>
              <a:t>Manajemen</a:t>
            </a:r>
            <a:r>
              <a:rPr lang="en-US" b="1" dirty="0">
                <a:latin typeface="Franklin Gothic Book" panose="020B0503020102020204" pitchFamily="34" charset="0"/>
              </a:rPr>
              <a:t> (SIM)</a:t>
            </a:r>
            <a:r>
              <a:rPr lang="en-US" dirty="0">
                <a:latin typeface="Franklin Gothic Book" panose="020B0503020102020204" pitchFamily="34" charset="0"/>
              </a:rPr>
              <a:t>: </a:t>
            </a:r>
            <a:r>
              <a:rPr lang="en-US" dirty="0" err="1">
                <a:latin typeface="Franklin Gothic Book" panose="020B0503020102020204" pitchFamily="34" charset="0"/>
              </a:rPr>
              <a:t>sistem</a:t>
            </a:r>
            <a:r>
              <a:rPr lang="en-US" dirty="0">
                <a:latin typeface="Franklin Gothic Book" panose="020B0503020102020204" pitchFamily="34" charset="0"/>
              </a:rPr>
              <a:t> </a:t>
            </a:r>
            <a:r>
              <a:rPr lang="en-US" dirty="0" err="1">
                <a:latin typeface="Franklin Gothic Book" panose="020B0503020102020204" pitchFamily="34" charset="0"/>
              </a:rPr>
              <a:t>informasi</a:t>
            </a:r>
            <a:r>
              <a:rPr lang="en-US" dirty="0">
                <a:latin typeface="Franklin Gothic Book" panose="020B0503020102020204" pitchFamily="34" charset="0"/>
              </a:rPr>
              <a:t> </a:t>
            </a:r>
            <a:r>
              <a:rPr lang="en-US" dirty="0" smtClean="0">
                <a:latin typeface="Franklin Gothic Book" panose="020B0503020102020204" pitchFamily="34" charset="0"/>
              </a:rPr>
              <a:t> yang </a:t>
            </a:r>
            <a:r>
              <a:rPr lang="en-US" dirty="0" err="1">
                <a:latin typeface="Franklin Gothic Book" panose="020B0503020102020204" pitchFamily="34" charset="0"/>
              </a:rPr>
              <a:t>digunakan</a:t>
            </a:r>
            <a:r>
              <a:rPr lang="en-US" dirty="0">
                <a:latin typeface="Franklin Gothic Book" panose="020B0503020102020204" pitchFamily="34" charset="0"/>
              </a:rPr>
              <a:t> </a:t>
            </a:r>
            <a:r>
              <a:rPr lang="en-US" dirty="0" err="1">
                <a:latin typeface="Franklin Gothic Book" panose="020B0503020102020204" pitchFamily="34" charset="0"/>
              </a:rPr>
              <a:t>untuk</a:t>
            </a:r>
            <a:r>
              <a:rPr lang="en-US" dirty="0">
                <a:latin typeface="Franklin Gothic Book" panose="020B0503020102020204" pitchFamily="34" charset="0"/>
              </a:rPr>
              <a:t> </a:t>
            </a:r>
            <a:r>
              <a:rPr lang="en-US" dirty="0" err="1">
                <a:latin typeface="Franklin Gothic Book" panose="020B0503020102020204" pitchFamily="34" charset="0"/>
              </a:rPr>
              <a:t>menyajikan</a:t>
            </a:r>
            <a:r>
              <a:rPr lang="en-US" dirty="0">
                <a:latin typeface="Franklin Gothic Book" panose="020B0503020102020204" pitchFamily="34" charset="0"/>
              </a:rPr>
              <a:t> </a:t>
            </a:r>
            <a:r>
              <a:rPr lang="en-US" dirty="0" err="1">
                <a:latin typeface="Franklin Gothic Book" panose="020B0503020102020204" pitchFamily="34" charset="0"/>
              </a:rPr>
              <a:t>informasi</a:t>
            </a:r>
            <a:r>
              <a:rPr lang="en-US" dirty="0">
                <a:latin typeface="Franklin Gothic Book" panose="020B0503020102020204" pitchFamily="34" charset="0"/>
              </a:rPr>
              <a:t> </a:t>
            </a:r>
            <a:r>
              <a:rPr lang="en-US" dirty="0" err="1">
                <a:latin typeface="Franklin Gothic Book" panose="020B0503020102020204" pitchFamily="34" charset="0"/>
              </a:rPr>
              <a:t>dalam</a:t>
            </a:r>
            <a:r>
              <a:rPr lang="en-US" dirty="0">
                <a:latin typeface="Franklin Gothic Book" panose="020B0503020102020204" pitchFamily="34" charset="0"/>
              </a:rPr>
              <a:t> </a:t>
            </a:r>
            <a:r>
              <a:rPr lang="en-US" dirty="0" smtClean="0">
                <a:latin typeface="Franklin Gothic Book" panose="020B0503020102020204" pitchFamily="34" charset="0"/>
              </a:rPr>
              <a:t> </a:t>
            </a:r>
            <a:r>
              <a:rPr lang="en-US" dirty="0" err="1" smtClean="0">
                <a:latin typeface="Franklin Gothic Book" panose="020B0503020102020204" pitchFamily="34" charset="0"/>
              </a:rPr>
              <a:t>mendukung</a:t>
            </a:r>
            <a:r>
              <a:rPr lang="en-US" dirty="0" smtClean="0">
                <a:latin typeface="Franklin Gothic Book" panose="020B0503020102020204" pitchFamily="34" charset="0"/>
              </a:rPr>
              <a:t> </a:t>
            </a:r>
            <a:r>
              <a:rPr lang="en-US" dirty="0" err="1">
                <a:latin typeface="Franklin Gothic Book" panose="020B0503020102020204" pitchFamily="34" charset="0"/>
              </a:rPr>
              <a:t>operasi</a:t>
            </a:r>
            <a:r>
              <a:rPr lang="en-US" dirty="0">
                <a:latin typeface="Franklin Gothic Book" panose="020B0503020102020204" pitchFamily="34" charset="0"/>
              </a:rPr>
              <a:t>, </a:t>
            </a:r>
            <a:r>
              <a:rPr lang="en-US" dirty="0" err="1">
                <a:latin typeface="Franklin Gothic Book" panose="020B0503020102020204" pitchFamily="34" charset="0"/>
              </a:rPr>
              <a:t>manajemen</a:t>
            </a:r>
            <a:r>
              <a:rPr lang="en-US" dirty="0">
                <a:latin typeface="Franklin Gothic Book" panose="020B0503020102020204" pitchFamily="34" charset="0"/>
              </a:rPr>
              <a:t>, </a:t>
            </a:r>
            <a:r>
              <a:rPr lang="en-US" dirty="0" err="1">
                <a:latin typeface="Franklin Gothic Book" panose="020B0503020102020204" pitchFamily="34" charset="0"/>
              </a:rPr>
              <a:t>dan</a:t>
            </a:r>
            <a:r>
              <a:rPr lang="en-US" dirty="0">
                <a:latin typeface="Franklin Gothic Book" panose="020B0503020102020204" pitchFamily="34" charset="0"/>
              </a:rPr>
              <a:t> </a:t>
            </a:r>
            <a:r>
              <a:rPr lang="en-US" dirty="0" err="1">
                <a:latin typeface="Franklin Gothic Book" panose="020B0503020102020204" pitchFamily="34" charset="0"/>
              </a:rPr>
              <a:t>pengambilan</a:t>
            </a:r>
            <a:r>
              <a:rPr lang="en-US" dirty="0">
                <a:latin typeface="Franklin Gothic Book" panose="020B0503020102020204" pitchFamily="34" charset="0"/>
              </a:rPr>
              <a:t> </a:t>
            </a:r>
            <a:r>
              <a:rPr lang="en-US" dirty="0" err="1" smtClean="0">
                <a:latin typeface="Franklin Gothic Book" panose="020B0503020102020204" pitchFamily="34" charset="0"/>
              </a:rPr>
              <a:t>keputusan</a:t>
            </a:r>
            <a:r>
              <a:rPr lang="en-US" dirty="0" smtClean="0">
                <a:latin typeface="Franklin Gothic Book" panose="020B0503020102020204" pitchFamily="34" charset="0"/>
              </a:rPr>
              <a:t> </a:t>
            </a:r>
            <a:r>
              <a:rPr lang="en-US" dirty="0" err="1">
                <a:latin typeface="Franklin Gothic Book" panose="020B0503020102020204" pitchFamily="34" charset="0"/>
              </a:rPr>
              <a:t>dlm</a:t>
            </a:r>
            <a:r>
              <a:rPr lang="en-US" dirty="0">
                <a:latin typeface="Franklin Gothic Book" panose="020B0503020102020204" pitchFamily="34" charset="0"/>
              </a:rPr>
              <a:t> </a:t>
            </a:r>
            <a:r>
              <a:rPr lang="en-US" dirty="0" err="1">
                <a:latin typeface="Franklin Gothic Book" panose="020B0503020102020204" pitchFamily="34" charset="0"/>
              </a:rPr>
              <a:t>suatu</a:t>
            </a:r>
            <a:r>
              <a:rPr lang="en-US" dirty="0">
                <a:latin typeface="Franklin Gothic Book" panose="020B0503020102020204" pitchFamily="34" charset="0"/>
              </a:rPr>
              <a:t> </a:t>
            </a:r>
            <a:r>
              <a:rPr lang="en-US" dirty="0" err="1">
                <a:latin typeface="Franklin Gothic Book" panose="020B0503020102020204" pitchFamily="34" charset="0"/>
              </a:rPr>
              <a:t>organisasi</a:t>
            </a:r>
            <a:r>
              <a:rPr lang="en-US" dirty="0" smtClean="0">
                <a:latin typeface="Franklin Gothic Book" panose="020B0503020102020204" pitchFamily="34" charset="0"/>
              </a:rPr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 err="1" smtClean="0">
                <a:latin typeface="Franklin Gothic Book" panose="020B0503020102020204" pitchFamily="34" charset="0"/>
              </a:rPr>
              <a:t>Sistem</a:t>
            </a:r>
            <a:r>
              <a:rPr lang="en-US" b="1" dirty="0" smtClean="0">
                <a:latin typeface="Franklin Gothic Book" panose="020B0503020102020204" pitchFamily="34" charset="0"/>
              </a:rPr>
              <a:t> </a:t>
            </a:r>
            <a:r>
              <a:rPr lang="en-US" b="1" dirty="0" err="1">
                <a:latin typeface="Franklin Gothic Book" panose="020B0503020102020204" pitchFamily="34" charset="0"/>
              </a:rPr>
              <a:t>Informasi</a:t>
            </a:r>
            <a:r>
              <a:rPr lang="en-US" b="1" dirty="0">
                <a:latin typeface="Franklin Gothic Book" panose="020B0503020102020204" pitchFamily="34" charset="0"/>
              </a:rPr>
              <a:t> </a:t>
            </a:r>
            <a:r>
              <a:rPr lang="en-US" b="1" dirty="0" err="1">
                <a:latin typeface="Franklin Gothic Book" panose="020B0503020102020204" pitchFamily="34" charset="0"/>
              </a:rPr>
              <a:t>Geografis</a:t>
            </a:r>
            <a:r>
              <a:rPr lang="en-US" b="1" dirty="0">
                <a:latin typeface="Franklin Gothic Book" panose="020B0503020102020204" pitchFamily="34" charset="0"/>
              </a:rPr>
              <a:t> (SIG): </a:t>
            </a:r>
            <a:r>
              <a:rPr lang="en-US" dirty="0" err="1">
                <a:latin typeface="Franklin Gothic Book" panose="020B0503020102020204" pitchFamily="34" charset="0"/>
              </a:rPr>
              <a:t>sistem</a:t>
            </a:r>
            <a:r>
              <a:rPr lang="en-US" dirty="0">
                <a:latin typeface="Franklin Gothic Book" panose="020B0503020102020204" pitchFamily="34" charset="0"/>
              </a:rPr>
              <a:t> </a:t>
            </a:r>
            <a:r>
              <a:rPr lang="en-US" dirty="0" err="1">
                <a:latin typeface="Franklin Gothic Book" panose="020B0503020102020204" pitchFamily="34" charset="0"/>
              </a:rPr>
              <a:t>berbasis</a:t>
            </a:r>
            <a:r>
              <a:rPr lang="en-US" dirty="0">
                <a:latin typeface="Franklin Gothic Book" panose="020B0503020102020204" pitchFamily="34" charset="0"/>
              </a:rPr>
              <a:t> </a:t>
            </a:r>
            <a:r>
              <a:rPr lang="en-US" dirty="0" err="1" smtClean="0">
                <a:latin typeface="Franklin Gothic Book" panose="020B0503020102020204" pitchFamily="34" charset="0"/>
              </a:rPr>
              <a:t>komputer</a:t>
            </a:r>
            <a:r>
              <a:rPr lang="en-US" dirty="0" smtClean="0">
                <a:latin typeface="Franklin Gothic Book" panose="020B0503020102020204" pitchFamily="34" charset="0"/>
              </a:rPr>
              <a:t> </a:t>
            </a:r>
            <a:r>
              <a:rPr lang="en-US" dirty="0" err="1">
                <a:latin typeface="Franklin Gothic Book" panose="020B0503020102020204" pitchFamily="34" charset="0"/>
              </a:rPr>
              <a:t>yg</a:t>
            </a:r>
            <a:r>
              <a:rPr lang="en-US" dirty="0">
                <a:latin typeface="Franklin Gothic Book" panose="020B0503020102020204" pitchFamily="34" charset="0"/>
              </a:rPr>
              <a:t> </a:t>
            </a:r>
            <a:r>
              <a:rPr lang="en-US" dirty="0" err="1">
                <a:latin typeface="Franklin Gothic Book" panose="020B0503020102020204" pitchFamily="34" charset="0"/>
              </a:rPr>
              <a:t>digunakan</a:t>
            </a:r>
            <a:r>
              <a:rPr lang="en-US" dirty="0">
                <a:latin typeface="Franklin Gothic Book" panose="020B0503020102020204" pitchFamily="34" charset="0"/>
              </a:rPr>
              <a:t> </a:t>
            </a:r>
            <a:r>
              <a:rPr lang="en-US" dirty="0" err="1">
                <a:latin typeface="Franklin Gothic Book" panose="020B0503020102020204" pitchFamily="34" charset="0"/>
              </a:rPr>
              <a:t>untuk</a:t>
            </a:r>
            <a:r>
              <a:rPr lang="en-US" dirty="0">
                <a:latin typeface="Franklin Gothic Book" panose="020B0503020102020204" pitchFamily="34" charset="0"/>
              </a:rPr>
              <a:t> </a:t>
            </a:r>
            <a:r>
              <a:rPr lang="en-US" dirty="0" err="1">
                <a:latin typeface="Franklin Gothic Book" panose="020B0503020102020204" pitchFamily="34" charset="0"/>
              </a:rPr>
              <a:t>menyimpan</a:t>
            </a:r>
            <a:r>
              <a:rPr lang="en-US" dirty="0">
                <a:latin typeface="Franklin Gothic Book" panose="020B0503020102020204" pitchFamily="34" charset="0"/>
              </a:rPr>
              <a:t> </a:t>
            </a:r>
            <a:r>
              <a:rPr lang="en-US" dirty="0" err="1">
                <a:latin typeface="Franklin Gothic Book" panose="020B0503020102020204" pitchFamily="34" charset="0"/>
              </a:rPr>
              <a:t>dan</a:t>
            </a:r>
            <a:r>
              <a:rPr lang="en-US" dirty="0">
                <a:latin typeface="Franklin Gothic Book" panose="020B0503020102020204" pitchFamily="34" charset="0"/>
              </a:rPr>
              <a:t> </a:t>
            </a:r>
            <a:r>
              <a:rPr lang="en-US" dirty="0" err="1" smtClean="0">
                <a:latin typeface="Franklin Gothic Book" panose="020B0503020102020204" pitchFamily="34" charset="0"/>
              </a:rPr>
              <a:t>memanipulasi</a:t>
            </a:r>
            <a:r>
              <a:rPr lang="en-US" dirty="0" smtClean="0">
                <a:latin typeface="Franklin Gothic Book" panose="020B0503020102020204" pitchFamily="34" charset="0"/>
              </a:rPr>
              <a:t> </a:t>
            </a:r>
            <a:r>
              <a:rPr lang="en-US" dirty="0" err="1">
                <a:latin typeface="Franklin Gothic Book" panose="020B0503020102020204" pitchFamily="34" charset="0"/>
              </a:rPr>
              <a:t>informasi</a:t>
            </a:r>
            <a:r>
              <a:rPr lang="en-US" dirty="0">
                <a:latin typeface="Franklin Gothic Book" panose="020B0503020102020204" pitchFamily="34" charset="0"/>
              </a:rPr>
              <a:t> </a:t>
            </a:r>
            <a:r>
              <a:rPr lang="en-US" dirty="0" err="1" smtClean="0">
                <a:latin typeface="Franklin Gothic Book" panose="020B0503020102020204" pitchFamily="34" charset="0"/>
              </a:rPr>
              <a:t>geografis</a:t>
            </a:r>
            <a:r>
              <a:rPr lang="en-US" dirty="0" smtClean="0">
                <a:latin typeface="Franklin Gothic Book" panose="020B0503020102020204" pitchFamily="34" charset="0"/>
              </a:rPr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 smtClean="0">
                <a:latin typeface="Franklin Gothic Book" panose="020B0503020102020204" pitchFamily="34" charset="0"/>
              </a:rPr>
              <a:t>SIG </a:t>
            </a:r>
            <a:r>
              <a:rPr lang="en-US" dirty="0" err="1">
                <a:latin typeface="Franklin Gothic Book" panose="020B0503020102020204" pitchFamily="34" charset="0"/>
              </a:rPr>
              <a:t>menggunakan</a:t>
            </a:r>
            <a:r>
              <a:rPr lang="en-US" dirty="0">
                <a:latin typeface="Franklin Gothic Book" panose="020B0503020102020204" pitchFamily="34" charset="0"/>
              </a:rPr>
              <a:t> data yang </a:t>
            </a:r>
            <a:r>
              <a:rPr lang="en-US" dirty="0" err="1">
                <a:latin typeface="Franklin Gothic Book" panose="020B0503020102020204" pitchFamily="34" charset="0"/>
              </a:rPr>
              <a:t>berferensi</a:t>
            </a:r>
            <a:r>
              <a:rPr lang="en-US" dirty="0">
                <a:latin typeface="Franklin Gothic Book" panose="020B0503020102020204" pitchFamily="34" charset="0"/>
              </a:rPr>
              <a:t> </a:t>
            </a:r>
            <a:r>
              <a:rPr lang="en-US" dirty="0" err="1">
                <a:latin typeface="Franklin Gothic Book" panose="020B0503020102020204" pitchFamily="34" charset="0"/>
              </a:rPr>
              <a:t>geografis</a:t>
            </a:r>
            <a:r>
              <a:rPr lang="en-US" dirty="0">
                <a:latin typeface="Franklin Gothic Book" panose="020B0503020102020204" pitchFamily="34" charset="0"/>
              </a:rPr>
              <a:t> (</a:t>
            </a:r>
            <a:r>
              <a:rPr lang="en-US" dirty="0" smtClean="0">
                <a:latin typeface="Franklin Gothic Book" panose="020B0503020102020204" pitchFamily="34" charset="0"/>
              </a:rPr>
              <a:t>data </a:t>
            </a:r>
            <a:r>
              <a:rPr lang="en-US" dirty="0" err="1" smtClean="0">
                <a:latin typeface="Franklin Gothic Book" panose="020B0503020102020204" pitchFamily="34" charset="0"/>
              </a:rPr>
              <a:t>dikaitkan</a:t>
            </a:r>
            <a:r>
              <a:rPr lang="en-US" dirty="0" smtClean="0">
                <a:latin typeface="Franklin Gothic Book" panose="020B0503020102020204" pitchFamily="34" charset="0"/>
              </a:rPr>
              <a:t> </a:t>
            </a:r>
            <a:r>
              <a:rPr lang="en-US" dirty="0" err="1">
                <a:latin typeface="Franklin Gothic Book" panose="020B0503020102020204" pitchFamily="34" charset="0"/>
              </a:rPr>
              <a:t>dengan</a:t>
            </a:r>
            <a:r>
              <a:rPr lang="en-US" dirty="0">
                <a:latin typeface="Franklin Gothic Book" panose="020B0503020102020204" pitchFamily="34" charset="0"/>
              </a:rPr>
              <a:t> </a:t>
            </a:r>
            <a:r>
              <a:rPr lang="en-US" dirty="0" err="1">
                <a:latin typeface="Franklin Gothic Book" panose="020B0503020102020204" pitchFamily="34" charset="0"/>
              </a:rPr>
              <a:t>letak</a:t>
            </a:r>
            <a:r>
              <a:rPr lang="en-US" dirty="0">
                <a:latin typeface="Franklin Gothic Book" panose="020B0503020102020204" pitchFamily="34" charset="0"/>
              </a:rPr>
              <a:t> </a:t>
            </a:r>
            <a:r>
              <a:rPr lang="en-US" dirty="0" err="1">
                <a:latin typeface="Franklin Gothic Book" panose="020B0503020102020204" pitchFamily="34" charset="0"/>
              </a:rPr>
              <a:t>geografis</a:t>
            </a:r>
            <a:r>
              <a:rPr lang="en-US" dirty="0">
                <a:latin typeface="Franklin Gothic Book" panose="020B0503020102020204" pitchFamily="34" charset="0"/>
              </a:rPr>
              <a:t>/</a:t>
            </a:r>
            <a:r>
              <a:rPr lang="en-US" dirty="0" err="1">
                <a:latin typeface="Franklin Gothic Book" panose="020B0503020102020204" pitchFamily="34" charset="0"/>
              </a:rPr>
              <a:t>koordinat</a:t>
            </a:r>
            <a:r>
              <a:rPr lang="en-US" dirty="0">
                <a:latin typeface="Franklin Gothic Book" panose="020B0503020102020204" pitchFamily="34" charset="0"/>
              </a:rPr>
              <a:t> </a:t>
            </a:r>
            <a:r>
              <a:rPr lang="en-US" dirty="0" err="1">
                <a:latin typeface="Franklin Gothic Book" panose="020B0503020102020204" pitchFamily="34" charset="0"/>
              </a:rPr>
              <a:t>spasial</a:t>
            </a:r>
            <a:r>
              <a:rPr lang="en-US" dirty="0">
                <a:latin typeface="Franklin Gothic Book" panose="020B0503020102020204" pitchFamily="34" charset="0"/>
              </a:rPr>
              <a:t> </a:t>
            </a:r>
            <a:r>
              <a:rPr lang="en-US" dirty="0" err="1" smtClean="0">
                <a:latin typeface="Franklin Gothic Book" panose="020B0503020102020204" pitchFamily="34" charset="0"/>
              </a:rPr>
              <a:t>permukaan</a:t>
            </a:r>
            <a:r>
              <a:rPr lang="en-US" dirty="0" smtClean="0">
                <a:latin typeface="Franklin Gothic Book" panose="020B0503020102020204" pitchFamily="34" charset="0"/>
              </a:rPr>
              <a:t> </a:t>
            </a:r>
            <a:r>
              <a:rPr lang="en-US" dirty="0" err="1">
                <a:latin typeface="Franklin Gothic Book" panose="020B0503020102020204" pitchFamily="34" charset="0"/>
              </a:rPr>
              <a:t>bumi</a:t>
            </a:r>
            <a:r>
              <a:rPr lang="en-US" dirty="0">
                <a:latin typeface="Franklin Gothic Book" panose="020B0503020102020204" pitchFamily="34" charset="0"/>
              </a:rPr>
              <a:t>) </a:t>
            </a:r>
            <a:r>
              <a:rPr lang="en-US" dirty="0" err="1">
                <a:latin typeface="Franklin Gothic Book" panose="020B0503020102020204" pitchFamily="34" charset="0"/>
              </a:rPr>
              <a:t>untuk</a:t>
            </a:r>
            <a:r>
              <a:rPr lang="en-US" dirty="0">
                <a:latin typeface="Franklin Gothic Book" panose="020B0503020102020204" pitchFamily="34" charset="0"/>
              </a:rPr>
              <a:t> </a:t>
            </a:r>
            <a:r>
              <a:rPr lang="en-US" dirty="0" err="1" smtClean="0">
                <a:latin typeface="Franklin Gothic Book" panose="020B0503020102020204" pitchFamily="34" charset="0"/>
              </a:rPr>
              <a:t>mendukung</a:t>
            </a:r>
            <a:r>
              <a:rPr lang="en-US" dirty="0" smtClean="0">
                <a:latin typeface="Franklin Gothic Book" panose="020B0503020102020204" pitchFamily="34" charset="0"/>
              </a:rPr>
              <a:t> </a:t>
            </a:r>
            <a:r>
              <a:rPr lang="en-US" dirty="0" err="1">
                <a:latin typeface="Franklin Gothic Book" panose="020B0503020102020204" pitchFamily="34" charset="0"/>
              </a:rPr>
              <a:t>analisa</a:t>
            </a:r>
            <a:r>
              <a:rPr lang="en-US" dirty="0">
                <a:latin typeface="Franklin Gothic Book" panose="020B0503020102020204" pitchFamily="34" charset="0"/>
              </a:rPr>
              <a:t> </a:t>
            </a:r>
            <a:r>
              <a:rPr lang="en-US" dirty="0" err="1">
                <a:latin typeface="Franklin Gothic Book" panose="020B0503020102020204" pitchFamily="34" charset="0"/>
              </a:rPr>
              <a:t>spasial</a:t>
            </a:r>
            <a:r>
              <a:rPr lang="en-US" dirty="0">
                <a:latin typeface="Franklin Gothic Book" panose="020B0503020102020204" pitchFamily="34" charset="0"/>
              </a:rPr>
              <a:t>.</a:t>
            </a:r>
            <a:r>
              <a:rPr lang="en-US" sz="4000" dirty="0">
                <a:latin typeface="Franklin Gothic Book" panose="020B0503020102020204" pitchFamily="34" charset="0"/>
              </a:rPr>
              <a:t> </a:t>
            </a:r>
            <a:r>
              <a:rPr lang="en-US" sz="4000" dirty="0"/>
              <a:t/>
            </a:r>
            <a:br>
              <a:rPr lang="en-US" sz="4000" dirty="0"/>
            </a:b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24561" b="41468"/>
          <a:stretch/>
        </p:blipFill>
        <p:spPr>
          <a:xfrm>
            <a:off x="0" y="5648446"/>
            <a:ext cx="12192000" cy="1202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760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24561" b="41468"/>
          <a:stretch/>
        </p:blipFill>
        <p:spPr>
          <a:xfrm>
            <a:off x="0" y="5648446"/>
            <a:ext cx="12192000" cy="120229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0"/>
            <a:ext cx="9807756" cy="5648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389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dirty="0" err="1" smtClean="0">
                <a:latin typeface="Kozuka Gothic Pro B" panose="020B0800000000000000" pitchFamily="34" charset="-128"/>
                <a:ea typeface="Kozuka Gothic Pro B" panose="020B0800000000000000" pitchFamily="34" charset="-128"/>
              </a:rPr>
              <a:t>Tujuan</a:t>
            </a:r>
            <a:r>
              <a:rPr lang="en-US" sz="6000" b="1" dirty="0" smtClean="0">
                <a:latin typeface="Kozuka Gothic Pro B" panose="020B0800000000000000" pitchFamily="34" charset="-128"/>
                <a:ea typeface="Kozuka Gothic Pro B" panose="020B0800000000000000" pitchFamily="34" charset="-128"/>
              </a:rPr>
              <a:t> </a:t>
            </a:r>
            <a:endParaRPr lang="en-US" sz="6000" b="1" dirty="0">
              <a:latin typeface="Kozuka Gothic Pro B" panose="020B0800000000000000" pitchFamily="34" charset="-128"/>
              <a:ea typeface="Kozuka Gothic Pro B" panose="020B0800000000000000" pitchFamily="34" charset="-12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4400" b="1" dirty="0" err="1">
                <a:latin typeface="Kozuka Gothic Pro M" panose="020B0700000000000000" pitchFamily="34" charset="-128"/>
                <a:ea typeface="Kozuka Gothic Pro M" panose="020B0700000000000000" pitchFamily="34" charset="-128"/>
              </a:rPr>
              <a:t>Memahami</a:t>
            </a:r>
            <a:r>
              <a:rPr lang="en-US" sz="4400" b="1" dirty="0">
                <a:latin typeface="Kozuka Gothic Pro M" panose="020B0700000000000000" pitchFamily="34" charset="-128"/>
                <a:ea typeface="Kozuka Gothic Pro M" panose="020B0700000000000000" pitchFamily="34" charset="-128"/>
              </a:rPr>
              <a:t> </a:t>
            </a:r>
            <a:r>
              <a:rPr lang="en-US" sz="4400" b="1" dirty="0" err="1">
                <a:latin typeface="Kozuka Gothic Pro M" panose="020B0700000000000000" pitchFamily="34" charset="-128"/>
                <a:ea typeface="Kozuka Gothic Pro M" panose="020B0700000000000000" pitchFamily="34" charset="-128"/>
              </a:rPr>
              <a:t>definisi</a:t>
            </a:r>
            <a:r>
              <a:rPr lang="en-US" sz="4400" b="1" dirty="0">
                <a:latin typeface="Kozuka Gothic Pro M" panose="020B0700000000000000" pitchFamily="34" charset="-128"/>
                <a:ea typeface="Kozuka Gothic Pro M" panose="020B0700000000000000" pitchFamily="34" charset="-128"/>
              </a:rPr>
              <a:t> </a:t>
            </a:r>
            <a:r>
              <a:rPr lang="en-US" sz="4400" b="1" dirty="0" smtClean="0">
                <a:latin typeface="Kozuka Gothic Pro M" panose="020B0700000000000000" pitchFamily="34" charset="-128"/>
                <a:ea typeface="Kozuka Gothic Pro M" panose="020B0700000000000000" pitchFamily="34" charset="-128"/>
              </a:rPr>
              <a:t>GIS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400" b="1" dirty="0" err="1" smtClean="0">
                <a:latin typeface="Kozuka Gothic Pro M" panose="020B0700000000000000" pitchFamily="34" charset="-128"/>
                <a:ea typeface="Kozuka Gothic Pro M" panose="020B0700000000000000" pitchFamily="34" charset="-128"/>
              </a:rPr>
              <a:t>Mengetahui</a:t>
            </a:r>
            <a:r>
              <a:rPr lang="en-US" sz="4400" b="1" dirty="0" smtClean="0">
                <a:latin typeface="Kozuka Gothic Pro M" panose="020B0700000000000000" pitchFamily="34" charset="-128"/>
                <a:ea typeface="Kozuka Gothic Pro M" panose="020B0700000000000000" pitchFamily="34" charset="-128"/>
              </a:rPr>
              <a:t> </a:t>
            </a:r>
            <a:r>
              <a:rPr lang="en-US" sz="4400" b="1" dirty="0" err="1">
                <a:latin typeface="Kozuka Gothic Pro M" panose="020B0700000000000000" pitchFamily="34" charset="-128"/>
                <a:ea typeface="Kozuka Gothic Pro M" panose="020B0700000000000000" pitchFamily="34" charset="-128"/>
              </a:rPr>
              <a:t>bidang-bidang</a:t>
            </a:r>
            <a:r>
              <a:rPr lang="en-US" sz="4400" b="1" dirty="0">
                <a:latin typeface="Kozuka Gothic Pro M" panose="020B0700000000000000" pitchFamily="34" charset="-128"/>
                <a:ea typeface="Kozuka Gothic Pro M" panose="020B0700000000000000" pitchFamily="34" charset="-128"/>
              </a:rPr>
              <a:t> </a:t>
            </a:r>
            <a:r>
              <a:rPr lang="en-US" sz="4400" b="1" dirty="0" smtClean="0">
                <a:latin typeface="Kozuka Gothic Pro M" panose="020B0700000000000000" pitchFamily="34" charset="-128"/>
                <a:ea typeface="Kozuka Gothic Pro M" panose="020B0700000000000000" pitchFamily="34" charset="-128"/>
              </a:rPr>
              <a:t>GIS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400" b="1" dirty="0" err="1" smtClean="0">
                <a:latin typeface="Kozuka Gothic Pro M" panose="020B0700000000000000" pitchFamily="34" charset="-128"/>
                <a:ea typeface="Kozuka Gothic Pro M" panose="020B0700000000000000" pitchFamily="34" charset="-128"/>
              </a:rPr>
              <a:t>Memberikan</a:t>
            </a:r>
            <a:r>
              <a:rPr lang="en-US" sz="4400" b="1" dirty="0" smtClean="0">
                <a:latin typeface="Kozuka Gothic Pro M" panose="020B0700000000000000" pitchFamily="34" charset="-128"/>
                <a:ea typeface="Kozuka Gothic Pro M" panose="020B0700000000000000" pitchFamily="34" charset="-128"/>
              </a:rPr>
              <a:t> </a:t>
            </a:r>
            <a:r>
              <a:rPr lang="en-US" sz="4400" b="1" dirty="0" err="1">
                <a:latin typeface="Kozuka Gothic Pro M" panose="020B0700000000000000" pitchFamily="34" charset="-128"/>
                <a:ea typeface="Kozuka Gothic Pro M" panose="020B0700000000000000" pitchFamily="34" charset="-128"/>
              </a:rPr>
              <a:t>gambaran</a:t>
            </a:r>
            <a:r>
              <a:rPr lang="en-US" sz="4400" b="1" dirty="0">
                <a:latin typeface="Kozuka Gothic Pro M" panose="020B0700000000000000" pitchFamily="34" charset="-128"/>
                <a:ea typeface="Kozuka Gothic Pro M" panose="020B0700000000000000" pitchFamily="34" charset="-128"/>
              </a:rPr>
              <a:t> </a:t>
            </a:r>
            <a:r>
              <a:rPr lang="en-US" sz="4400" b="1" dirty="0" err="1">
                <a:latin typeface="Kozuka Gothic Pro M" panose="020B0700000000000000" pitchFamily="34" charset="-128"/>
                <a:ea typeface="Kozuka Gothic Pro M" panose="020B0700000000000000" pitchFamily="34" charset="-128"/>
              </a:rPr>
              <a:t>aplikasi</a:t>
            </a:r>
            <a:r>
              <a:rPr lang="en-US" sz="4400" b="1" dirty="0">
                <a:latin typeface="Kozuka Gothic Pro M" panose="020B0700000000000000" pitchFamily="34" charset="-128"/>
                <a:ea typeface="Kozuka Gothic Pro M" panose="020B0700000000000000" pitchFamily="34" charset="-128"/>
              </a:rPr>
              <a:t> yang </a:t>
            </a:r>
            <a:r>
              <a:rPr lang="en-US" sz="4400" b="1" dirty="0" err="1">
                <a:latin typeface="Kozuka Gothic Pro M" panose="020B0700000000000000" pitchFamily="34" charset="-128"/>
                <a:ea typeface="Kozuka Gothic Pro M" panose="020B0700000000000000" pitchFamily="34" charset="-128"/>
              </a:rPr>
              <a:t>relevan</a:t>
            </a:r>
            <a:r>
              <a:rPr lang="en-US" sz="4400" b="1" dirty="0" smtClean="0">
                <a:latin typeface="Kozuka Gothic Pro M" panose="020B0700000000000000" pitchFamily="34" charset="-128"/>
                <a:ea typeface="Kozuka Gothic Pro M" panose="020B0700000000000000" pitchFamily="34" charset="-128"/>
              </a:rPr>
              <a:t> </a:t>
            </a:r>
            <a:endParaRPr lang="en-US" sz="4400" b="1" dirty="0">
              <a:latin typeface="Kozuka Gothic Pro M" panose="020B0700000000000000" pitchFamily="34" charset="-128"/>
              <a:ea typeface="Kozuka Gothic Pro M" panose="020B0700000000000000" pitchFamily="34" charset="-128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24561" b="41468"/>
          <a:stretch/>
        </p:blipFill>
        <p:spPr>
          <a:xfrm>
            <a:off x="0" y="5648446"/>
            <a:ext cx="12192000" cy="1202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89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dirty="0" err="1" smtClean="0">
                <a:latin typeface="Kozuka Gothic Pro B" panose="020B0800000000000000" pitchFamily="34" charset="-128"/>
                <a:ea typeface="Kozuka Gothic Pro B" panose="020B0800000000000000" pitchFamily="34" charset="-128"/>
              </a:rPr>
              <a:t>Konsep</a:t>
            </a:r>
            <a:r>
              <a:rPr lang="en-US" sz="6000" b="1" dirty="0" smtClean="0">
                <a:latin typeface="Kozuka Gothic Pro B" panose="020B0800000000000000" pitchFamily="34" charset="-128"/>
                <a:ea typeface="Kozuka Gothic Pro B" panose="020B0800000000000000" pitchFamily="34" charset="-128"/>
              </a:rPr>
              <a:t> GIS</a:t>
            </a:r>
            <a:endParaRPr lang="en-US" sz="6000" b="1" dirty="0">
              <a:latin typeface="Kozuka Gothic Pro B" panose="020B0800000000000000" pitchFamily="34" charset="-128"/>
              <a:ea typeface="Kozuka Gothic Pro B" panose="020B0800000000000000" pitchFamily="34" charset="-128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552450" y="1493898"/>
            <a:ext cx="11449050" cy="4351338"/>
          </a:xfrm>
        </p:spPr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err="1">
                <a:latin typeface="Franklin Gothic Book" panose="020B0503020102020204" pitchFamily="34" charset="0"/>
              </a:rPr>
              <a:t>Informasi</a:t>
            </a:r>
            <a:r>
              <a:rPr lang="en-US" dirty="0">
                <a:latin typeface="Franklin Gothic Book" panose="020B0503020102020204" pitchFamily="34" charset="0"/>
              </a:rPr>
              <a:t> </a:t>
            </a:r>
            <a:r>
              <a:rPr lang="en-US" dirty="0" err="1">
                <a:latin typeface="Franklin Gothic Book" panose="020B0503020102020204" pitchFamily="34" charset="0"/>
              </a:rPr>
              <a:t>geografis</a:t>
            </a:r>
            <a:r>
              <a:rPr lang="en-US" dirty="0">
                <a:latin typeface="Franklin Gothic Book" panose="020B0503020102020204" pitchFamily="34" charset="0"/>
              </a:rPr>
              <a:t> </a:t>
            </a:r>
            <a:r>
              <a:rPr lang="en-US" dirty="0" err="1">
                <a:latin typeface="Franklin Gothic Book" panose="020B0503020102020204" pitchFamily="34" charset="0"/>
              </a:rPr>
              <a:t>adalah</a:t>
            </a:r>
            <a:r>
              <a:rPr lang="en-US" dirty="0">
                <a:latin typeface="Franklin Gothic Book" panose="020B0503020102020204" pitchFamily="34" charset="0"/>
              </a:rPr>
              <a:t> </a:t>
            </a:r>
            <a:r>
              <a:rPr lang="en-US" dirty="0" err="1">
                <a:latin typeface="Franklin Gothic Book" panose="020B0503020102020204" pitchFamily="34" charset="0"/>
              </a:rPr>
              <a:t>informasi</a:t>
            </a:r>
            <a:r>
              <a:rPr lang="en-US" dirty="0">
                <a:latin typeface="Franklin Gothic Book" panose="020B0503020102020204" pitchFamily="34" charset="0"/>
              </a:rPr>
              <a:t> </a:t>
            </a:r>
            <a:r>
              <a:rPr lang="en-US" dirty="0" err="1">
                <a:latin typeface="Franklin Gothic Book" panose="020B0503020102020204" pitchFamily="34" charset="0"/>
              </a:rPr>
              <a:t>mengenai</a:t>
            </a:r>
            <a:r>
              <a:rPr lang="en-US" dirty="0">
                <a:latin typeface="Franklin Gothic Book" panose="020B0503020102020204" pitchFamily="34" charset="0"/>
              </a:rPr>
              <a:t> </a:t>
            </a:r>
            <a:r>
              <a:rPr lang="en-US" dirty="0" err="1">
                <a:latin typeface="Franklin Gothic Book" panose="020B0503020102020204" pitchFamily="34" charset="0"/>
              </a:rPr>
              <a:t>tempat</a:t>
            </a:r>
            <a:r>
              <a:rPr lang="en-US" dirty="0">
                <a:latin typeface="Franklin Gothic Book" panose="020B0503020102020204" pitchFamily="34" charset="0"/>
              </a:rPr>
              <a:t> </a:t>
            </a:r>
            <a:r>
              <a:rPr lang="en-US" dirty="0" err="1">
                <a:latin typeface="Franklin Gothic Book" panose="020B0503020102020204" pitchFamily="34" charset="0"/>
              </a:rPr>
              <a:t>dipermukaan</a:t>
            </a:r>
            <a:r>
              <a:rPr lang="en-US" dirty="0">
                <a:latin typeface="Franklin Gothic Book" panose="020B0503020102020204" pitchFamily="34" charset="0"/>
              </a:rPr>
              <a:t> </a:t>
            </a:r>
            <a:r>
              <a:rPr lang="en-US" dirty="0" err="1">
                <a:latin typeface="Franklin Gothic Book" panose="020B0503020102020204" pitchFamily="34" charset="0"/>
              </a:rPr>
              <a:t>bumi</a:t>
            </a:r>
            <a:r>
              <a:rPr lang="en-US" dirty="0">
                <a:latin typeface="Franklin Gothic Book" panose="020B0503020102020204" pitchFamily="34" charset="0"/>
              </a:rPr>
              <a:t>.	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>
                <a:latin typeface="Franklin Gothic Book" panose="020B0503020102020204" pitchFamily="34" charset="0"/>
              </a:rPr>
              <a:t>Teknologi</a:t>
            </a:r>
            <a:r>
              <a:rPr lang="en-US" dirty="0">
                <a:latin typeface="Franklin Gothic Book" panose="020B0503020102020204" pitchFamily="34" charset="0"/>
              </a:rPr>
              <a:t> </a:t>
            </a:r>
            <a:r>
              <a:rPr lang="en-US" dirty="0" err="1">
                <a:latin typeface="Franklin Gothic Book" panose="020B0503020102020204" pitchFamily="34" charset="0"/>
              </a:rPr>
              <a:t>informasi</a:t>
            </a:r>
            <a:r>
              <a:rPr lang="en-US" dirty="0">
                <a:latin typeface="Franklin Gothic Book" panose="020B0503020102020204" pitchFamily="34" charset="0"/>
              </a:rPr>
              <a:t> </a:t>
            </a:r>
            <a:r>
              <a:rPr lang="en-US" dirty="0" err="1">
                <a:latin typeface="Franklin Gothic Book" panose="020B0503020102020204" pitchFamily="34" charset="0"/>
              </a:rPr>
              <a:t>geografis</a:t>
            </a:r>
            <a:r>
              <a:rPr lang="en-US" dirty="0">
                <a:latin typeface="Franklin Gothic Book" panose="020B0503020102020204" pitchFamily="34" charset="0"/>
              </a:rPr>
              <a:t> </a:t>
            </a:r>
            <a:r>
              <a:rPr lang="en-US" dirty="0" err="1">
                <a:latin typeface="Franklin Gothic Book" panose="020B0503020102020204" pitchFamily="34" charset="0"/>
              </a:rPr>
              <a:t>meliputi</a:t>
            </a:r>
            <a:r>
              <a:rPr lang="en-US" dirty="0">
                <a:latin typeface="Franklin Gothic Book" panose="020B0503020102020204" pitchFamily="34" charset="0"/>
              </a:rPr>
              <a:t> Global	Positioning System (GPS), remote sensing </a:t>
            </a:r>
            <a:r>
              <a:rPr lang="en-US" dirty="0" err="1">
                <a:latin typeface="Franklin Gothic Book" panose="020B0503020102020204" pitchFamily="34" charset="0"/>
              </a:rPr>
              <a:t>dan</a:t>
            </a:r>
            <a:r>
              <a:rPr lang="en-US" dirty="0">
                <a:latin typeface="Franklin Gothic Book" panose="020B0503020102020204" pitchFamily="34" charset="0"/>
              </a:rPr>
              <a:t> </a:t>
            </a:r>
            <a:r>
              <a:rPr lang="en-US" dirty="0" err="1">
                <a:latin typeface="Franklin Gothic Book" panose="020B0503020102020204" pitchFamily="34" charset="0"/>
              </a:rPr>
              <a:t>Sistem</a:t>
            </a:r>
            <a:r>
              <a:rPr lang="en-US" dirty="0">
                <a:latin typeface="Franklin Gothic Book" panose="020B0503020102020204" pitchFamily="34" charset="0"/>
              </a:rPr>
              <a:t> </a:t>
            </a:r>
            <a:r>
              <a:rPr lang="en-US" dirty="0" err="1">
                <a:latin typeface="Franklin Gothic Book" panose="020B0503020102020204" pitchFamily="34" charset="0"/>
              </a:rPr>
              <a:t>Informasi</a:t>
            </a:r>
            <a:r>
              <a:rPr lang="en-US" dirty="0">
                <a:latin typeface="Franklin Gothic Book" panose="020B0503020102020204" pitchFamily="34" charset="0"/>
              </a:rPr>
              <a:t> </a:t>
            </a:r>
            <a:r>
              <a:rPr lang="en-US" dirty="0" err="1">
                <a:latin typeface="Franklin Gothic Book" panose="020B0503020102020204" pitchFamily="34" charset="0"/>
              </a:rPr>
              <a:t>Geografis</a:t>
            </a:r>
            <a:r>
              <a:rPr lang="en-US" dirty="0">
                <a:latin typeface="Franklin Gothic Book" panose="020B0503020102020204" pitchFamily="34" charset="0"/>
              </a:rPr>
              <a:t>.	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>
                <a:latin typeface="Franklin Gothic Book" panose="020B0503020102020204" pitchFamily="34" charset="0"/>
              </a:rPr>
              <a:t>Sistem</a:t>
            </a:r>
            <a:r>
              <a:rPr lang="en-US" dirty="0">
                <a:latin typeface="Franklin Gothic Book" panose="020B0503020102020204" pitchFamily="34" charset="0"/>
              </a:rPr>
              <a:t> </a:t>
            </a:r>
            <a:r>
              <a:rPr lang="en-US" dirty="0" err="1">
                <a:latin typeface="Franklin Gothic Book" panose="020B0503020102020204" pitchFamily="34" charset="0"/>
              </a:rPr>
              <a:t>Informasi</a:t>
            </a:r>
            <a:r>
              <a:rPr lang="en-US" dirty="0">
                <a:latin typeface="Franklin Gothic Book" panose="020B0503020102020204" pitchFamily="34" charset="0"/>
              </a:rPr>
              <a:t> </a:t>
            </a:r>
            <a:r>
              <a:rPr lang="en-US" dirty="0" err="1">
                <a:latin typeface="Franklin Gothic Book" panose="020B0503020102020204" pitchFamily="34" charset="0"/>
              </a:rPr>
              <a:t>Geografis</a:t>
            </a:r>
            <a:r>
              <a:rPr lang="en-US" dirty="0">
                <a:latin typeface="Franklin Gothic Book" panose="020B0503020102020204" pitchFamily="34" charset="0"/>
              </a:rPr>
              <a:t> </a:t>
            </a:r>
            <a:r>
              <a:rPr lang="en-US" dirty="0" err="1">
                <a:latin typeface="Franklin Gothic Book" panose="020B0503020102020204" pitchFamily="34" charset="0"/>
              </a:rPr>
              <a:t>adalah</a:t>
            </a:r>
            <a:r>
              <a:rPr lang="en-US" dirty="0">
                <a:latin typeface="Franklin Gothic Book" panose="020B0503020102020204" pitchFamily="34" charset="0"/>
              </a:rPr>
              <a:t> </a:t>
            </a:r>
            <a:r>
              <a:rPr lang="en-US" dirty="0" err="1">
                <a:latin typeface="Franklin Gothic Book" panose="020B0503020102020204" pitchFamily="34" charset="0"/>
              </a:rPr>
              <a:t>sistem</a:t>
            </a:r>
            <a:r>
              <a:rPr lang="en-US" dirty="0">
                <a:latin typeface="Franklin Gothic Book" panose="020B0503020102020204" pitchFamily="34" charset="0"/>
              </a:rPr>
              <a:t> </a:t>
            </a:r>
            <a:r>
              <a:rPr lang="en-US" dirty="0" err="1">
                <a:latin typeface="Franklin Gothic Book" panose="020B0503020102020204" pitchFamily="34" charset="0"/>
              </a:rPr>
              <a:t>komputer</a:t>
            </a:r>
            <a:r>
              <a:rPr lang="en-US" dirty="0">
                <a:latin typeface="Franklin Gothic Book" panose="020B0503020102020204" pitchFamily="34" charset="0"/>
              </a:rPr>
              <a:t> </a:t>
            </a:r>
            <a:r>
              <a:rPr lang="en-US" dirty="0" err="1">
                <a:latin typeface="Franklin Gothic Book" panose="020B0503020102020204" pitchFamily="34" charset="0"/>
              </a:rPr>
              <a:t>dan</a:t>
            </a:r>
            <a:r>
              <a:rPr lang="en-US" dirty="0">
                <a:latin typeface="Franklin Gothic Book" panose="020B0503020102020204" pitchFamily="34" charset="0"/>
              </a:rPr>
              <a:t> </a:t>
            </a:r>
            <a:r>
              <a:rPr lang="en-US" dirty="0" err="1">
                <a:latin typeface="Franklin Gothic Book" panose="020B0503020102020204" pitchFamily="34" charset="0"/>
              </a:rPr>
              <a:t>piranti</a:t>
            </a:r>
            <a:r>
              <a:rPr lang="en-US" dirty="0">
                <a:latin typeface="Franklin Gothic Book" panose="020B0503020102020204" pitchFamily="34" charset="0"/>
              </a:rPr>
              <a:t> </a:t>
            </a:r>
            <a:r>
              <a:rPr lang="en-US" dirty="0" err="1">
                <a:latin typeface="Franklin Gothic Book" panose="020B0503020102020204" pitchFamily="34" charset="0"/>
              </a:rPr>
              <a:t>lunak</a:t>
            </a:r>
            <a:r>
              <a:rPr lang="en-US" dirty="0">
                <a:latin typeface="Franklin Gothic Book" panose="020B0503020102020204" pitchFamily="34" charset="0"/>
              </a:rPr>
              <a:t> (software).	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>
                <a:latin typeface="Franklin Gothic Book" panose="020B0503020102020204" pitchFamily="34" charset="0"/>
              </a:rPr>
              <a:t>Sistem</a:t>
            </a:r>
            <a:r>
              <a:rPr lang="en-US" dirty="0">
                <a:latin typeface="Franklin Gothic Book" panose="020B0503020102020204" pitchFamily="34" charset="0"/>
              </a:rPr>
              <a:t> </a:t>
            </a:r>
            <a:r>
              <a:rPr lang="en-US" dirty="0" err="1">
                <a:latin typeface="Franklin Gothic Book" panose="020B0503020102020204" pitchFamily="34" charset="0"/>
              </a:rPr>
              <a:t>Informasi</a:t>
            </a:r>
            <a:r>
              <a:rPr lang="en-US" dirty="0">
                <a:latin typeface="Franklin Gothic Book" panose="020B0503020102020204" pitchFamily="34" charset="0"/>
              </a:rPr>
              <a:t> </a:t>
            </a:r>
            <a:r>
              <a:rPr lang="en-US" dirty="0" err="1">
                <a:latin typeface="Franklin Gothic Book" panose="020B0503020102020204" pitchFamily="34" charset="0"/>
              </a:rPr>
              <a:t>Geografis</a:t>
            </a:r>
            <a:r>
              <a:rPr lang="en-US" dirty="0">
                <a:latin typeface="Franklin Gothic Book" panose="020B0503020102020204" pitchFamily="34" charset="0"/>
              </a:rPr>
              <a:t> </a:t>
            </a:r>
            <a:r>
              <a:rPr lang="en-US" dirty="0" err="1">
                <a:latin typeface="Franklin Gothic Book" panose="020B0503020102020204" pitchFamily="34" charset="0"/>
              </a:rPr>
              <a:t>digunakan</a:t>
            </a:r>
            <a:r>
              <a:rPr lang="en-US" dirty="0">
                <a:latin typeface="Franklin Gothic Book" panose="020B0503020102020204" pitchFamily="34" charset="0"/>
              </a:rPr>
              <a:t> </a:t>
            </a:r>
            <a:r>
              <a:rPr lang="en-US" dirty="0" err="1">
                <a:latin typeface="Franklin Gothic Book" panose="020B0503020102020204" pitchFamily="34" charset="0"/>
              </a:rPr>
              <a:t>untuk</a:t>
            </a:r>
            <a:r>
              <a:rPr lang="en-US" dirty="0">
                <a:latin typeface="Franklin Gothic Book" panose="020B0503020102020204" pitchFamily="34" charset="0"/>
              </a:rPr>
              <a:t> </a:t>
            </a:r>
            <a:r>
              <a:rPr lang="en-US" dirty="0" err="1">
                <a:latin typeface="Franklin Gothic Book" panose="020B0503020102020204" pitchFamily="34" charset="0"/>
              </a:rPr>
              <a:t>berbagai</a:t>
            </a:r>
            <a:r>
              <a:rPr lang="en-US" dirty="0">
                <a:latin typeface="Franklin Gothic Book" panose="020B0503020102020204" pitchFamily="34" charset="0"/>
              </a:rPr>
              <a:t> </a:t>
            </a:r>
            <a:r>
              <a:rPr lang="en-US" dirty="0" err="1">
                <a:latin typeface="Franklin Gothic Book" panose="020B0503020102020204" pitchFamily="34" charset="0"/>
              </a:rPr>
              <a:t>macam</a:t>
            </a:r>
            <a:r>
              <a:rPr lang="en-US" dirty="0">
                <a:latin typeface="Franklin Gothic Book" panose="020B0503020102020204" pitchFamily="34" charset="0"/>
              </a:rPr>
              <a:t> </a:t>
            </a:r>
            <a:r>
              <a:rPr lang="en-US" dirty="0" err="1">
                <a:latin typeface="Franklin Gothic Book" panose="020B0503020102020204" pitchFamily="34" charset="0"/>
              </a:rPr>
              <a:t>variasi</a:t>
            </a:r>
            <a:r>
              <a:rPr lang="en-US" dirty="0">
                <a:latin typeface="Franklin Gothic Book" panose="020B0503020102020204" pitchFamily="34" charset="0"/>
              </a:rPr>
              <a:t> </a:t>
            </a:r>
            <a:r>
              <a:rPr lang="en-US" dirty="0" err="1">
                <a:latin typeface="Franklin Gothic Book" panose="020B0503020102020204" pitchFamily="34" charset="0"/>
              </a:rPr>
              <a:t>aplikasi</a:t>
            </a:r>
            <a:r>
              <a:rPr lang="en-US" dirty="0">
                <a:latin typeface="Franklin Gothic Book" panose="020B0503020102020204" pitchFamily="34" charset="0"/>
              </a:rPr>
              <a:t>.	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>
                <a:latin typeface="Franklin Gothic Book" panose="020B0503020102020204" pitchFamily="34" charset="0"/>
              </a:rPr>
              <a:t>Sains</a:t>
            </a:r>
            <a:r>
              <a:rPr lang="en-US" dirty="0">
                <a:latin typeface="Franklin Gothic Book" panose="020B0503020102020204" pitchFamily="34" charset="0"/>
              </a:rPr>
              <a:t> </a:t>
            </a:r>
            <a:r>
              <a:rPr lang="en-US" dirty="0" err="1">
                <a:latin typeface="Franklin Gothic Book" panose="020B0503020102020204" pitchFamily="34" charset="0"/>
              </a:rPr>
              <a:t>Informasi</a:t>
            </a:r>
            <a:r>
              <a:rPr lang="en-US" dirty="0">
                <a:latin typeface="Franklin Gothic Book" panose="020B0503020102020204" pitchFamily="34" charset="0"/>
              </a:rPr>
              <a:t> </a:t>
            </a:r>
            <a:r>
              <a:rPr lang="en-US" dirty="0" err="1">
                <a:latin typeface="Franklin Gothic Book" panose="020B0503020102020204" pitchFamily="34" charset="0"/>
              </a:rPr>
              <a:t>Geografis</a:t>
            </a:r>
            <a:r>
              <a:rPr lang="en-US" dirty="0">
                <a:latin typeface="Franklin Gothic Book" panose="020B0503020102020204" pitchFamily="34" charset="0"/>
              </a:rPr>
              <a:t> </a:t>
            </a:r>
            <a:r>
              <a:rPr lang="en-US" dirty="0" err="1">
                <a:latin typeface="Franklin Gothic Book" panose="020B0503020102020204" pitchFamily="34" charset="0"/>
              </a:rPr>
              <a:t>merupakan</a:t>
            </a:r>
            <a:r>
              <a:rPr lang="en-US" dirty="0">
                <a:latin typeface="Franklin Gothic Book" panose="020B0503020102020204" pitchFamily="34" charset="0"/>
              </a:rPr>
              <a:t> </a:t>
            </a:r>
            <a:r>
              <a:rPr lang="en-US" dirty="0" err="1">
                <a:latin typeface="Franklin Gothic Book" panose="020B0503020102020204" pitchFamily="34" charset="0"/>
              </a:rPr>
              <a:t>ilmu</a:t>
            </a:r>
            <a:r>
              <a:rPr lang="en-US" dirty="0">
                <a:latin typeface="Franklin Gothic Book" panose="020B0503020102020204" pitchFamily="34" charset="0"/>
              </a:rPr>
              <a:t> </a:t>
            </a:r>
            <a:r>
              <a:rPr lang="en-US" dirty="0" err="1">
                <a:latin typeface="Franklin Gothic Book" panose="020B0503020102020204" pitchFamily="34" charset="0"/>
              </a:rPr>
              <a:t>sains</a:t>
            </a:r>
            <a:r>
              <a:rPr lang="en-US" dirty="0">
                <a:latin typeface="Franklin Gothic Book" panose="020B0503020102020204" pitchFamily="34" charset="0"/>
              </a:rPr>
              <a:t> yang </a:t>
            </a:r>
            <a:r>
              <a:rPr lang="en-US" dirty="0" err="1">
                <a:latin typeface="Franklin Gothic Book" panose="020B0503020102020204" pitchFamily="34" charset="0"/>
              </a:rPr>
              <a:t>melatarbelakangi</a:t>
            </a:r>
            <a:r>
              <a:rPr lang="en-US" dirty="0">
                <a:latin typeface="Franklin Gothic Book" panose="020B0503020102020204" pitchFamily="34" charset="0"/>
              </a:rPr>
              <a:t> </a:t>
            </a:r>
            <a:r>
              <a:rPr lang="en-US" dirty="0" err="1">
                <a:latin typeface="Franklin Gothic Book" panose="020B0503020102020204" pitchFamily="34" charset="0"/>
              </a:rPr>
              <a:t>teknologi</a:t>
            </a:r>
            <a:r>
              <a:rPr lang="en-US" dirty="0">
                <a:latin typeface="Franklin Gothic Book" panose="020B0503020102020204" pitchFamily="34" charset="0"/>
              </a:rPr>
              <a:t> </a:t>
            </a:r>
            <a:r>
              <a:rPr lang="en-US" dirty="0" err="1">
                <a:latin typeface="Franklin Gothic Book" panose="020B0503020102020204" pitchFamily="34" charset="0"/>
              </a:rPr>
              <a:t>Sistem</a:t>
            </a:r>
            <a:r>
              <a:rPr lang="en-US" dirty="0">
                <a:latin typeface="Franklin Gothic Book" panose="020B0503020102020204" pitchFamily="34" charset="0"/>
              </a:rPr>
              <a:t> </a:t>
            </a:r>
            <a:r>
              <a:rPr lang="en-US" dirty="0" err="1">
                <a:latin typeface="Franklin Gothic Book" panose="020B0503020102020204" pitchFamily="34" charset="0"/>
              </a:rPr>
              <a:t>Informasi</a:t>
            </a:r>
            <a:r>
              <a:rPr lang="en-US" dirty="0">
                <a:latin typeface="Franklin Gothic Book" panose="020B0503020102020204" pitchFamily="34" charset="0"/>
              </a:rPr>
              <a:t> </a:t>
            </a:r>
            <a:r>
              <a:rPr lang="en-US" dirty="0" err="1">
                <a:latin typeface="Franklin Gothic Book" panose="020B0503020102020204" pitchFamily="34" charset="0"/>
              </a:rPr>
              <a:t>Geografis</a:t>
            </a: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24561" b="41468"/>
          <a:stretch/>
        </p:blipFill>
        <p:spPr>
          <a:xfrm>
            <a:off x="0" y="5648446"/>
            <a:ext cx="12192000" cy="1202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504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31390" y="571723"/>
            <a:ext cx="7640320" cy="756920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dirty="0">
                <a:latin typeface="Calibri Light"/>
                <a:cs typeface="Calibri Light"/>
              </a:rPr>
              <a:t>Informasi</a:t>
            </a:r>
            <a:r>
              <a:rPr sz="4800" spc="-235" dirty="0">
                <a:latin typeface="Calibri Light"/>
                <a:cs typeface="Calibri Light"/>
              </a:rPr>
              <a:t> </a:t>
            </a:r>
            <a:r>
              <a:rPr sz="4800" spc="5" dirty="0">
                <a:latin typeface="Calibri Light"/>
                <a:cs typeface="Calibri Light"/>
              </a:rPr>
              <a:t>Geografis</a:t>
            </a:r>
            <a:r>
              <a:rPr sz="4800" spc="5" dirty="0">
                <a:latin typeface="Calibri Light"/>
                <a:cs typeface="Calibri Light"/>
              </a:rPr>
              <a:t>/Geospatial</a:t>
            </a:r>
            <a:endParaRPr sz="4800" dirty="0">
              <a:latin typeface="Calibri Light"/>
              <a:cs typeface="Calibri 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710690" y="1560195"/>
            <a:ext cx="8273415" cy="4719320"/>
          </a:xfrm>
          <a:prstGeom prst="rect">
            <a:avLst/>
          </a:prstGeom>
        </p:spPr>
        <p:txBody>
          <a:bodyPr vert="horz" wrap="square" lIns="0" tIns="93980" rIns="0" bIns="0" rtlCol="0">
            <a:spAutoFit/>
          </a:bodyPr>
          <a:lstStyle/>
          <a:p>
            <a:pPr marL="190500" marR="5080" indent="-177800">
              <a:lnSpc>
                <a:spcPts val="2700"/>
              </a:lnSpc>
              <a:spcBef>
                <a:spcPts val="740"/>
              </a:spcBef>
              <a:buClr>
                <a:srgbClr val="3333CC"/>
              </a:buClr>
              <a:buFont typeface="Arial"/>
              <a:buChar char="•"/>
              <a:tabLst>
                <a:tab pos="190500" algn="l"/>
              </a:tabLst>
            </a:pPr>
            <a:r>
              <a:rPr sz="2800" spc="-5" dirty="0">
                <a:latin typeface="Calibri"/>
                <a:cs typeface="Calibri"/>
              </a:rPr>
              <a:t>Menyangkut </a:t>
            </a:r>
            <a:r>
              <a:rPr sz="2800" spc="-15" dirty="0">
                <a:latin typeface="Calibri"/>
                <a:cs typeface="Calibri"/>
              </a:rPr>
              <a:t>lingkungan, </a:t>
            </a:r>
            <a:r>
              <a:rPr sz="2800" spc="-40" dirty="0">
                <a:latin typeface="Calibri"/>
                <a:cs typeface="Calibri"/>
              </a:rPr>
              <a:t>wilayah </a:t>
            </a:r>
            <a:r>
              <a:rPr sz="2800" spc="-10" dirty="0">
                <a:latin typeface="Calibri"/>
                <a:cs typeface="Calibri"/>
              </a:rPr>
              <a:t>dan </a:t>
            </a:r>
            <a:r>
              <a:rPr sz="2800" spc="-25" dirty="0">
                <a:latin typeface="Calibri"/>
                <a:cs typeface="Calibri"/>
              </a:rPr>
              <a:t>isinya, tidak </a:t>
            </a:r>
            <a:r>
              <a:rPr sz="2800" spc="-15" dirty="0">
                <a:latin typeface="Calibri"/>
                <a:cs typeface="Calibri"/>
              </a:rPr>
              <a:t>hanya  </a:t>
            </a:r>
            <a:r>
              <a:rPr sz="2800" spc="-10" dirty="0">
                <a:latin typeface="Calibri"/>
                <a:cs typeface="Calibri"/>
              </a:rPr>
              <a:t>menyangkut </a:t>
            </a:r>
            <a:r>
              <a:rPr sz="2800" spc="5" dirty="0">
                <a:latin typeface="Calibri"/>
                <a:cs typeface="Calibri"/>
              </a:rPr>
              <a:t>potensi </a:t>
            </a:r>
            <a:r>
              <a:rPr sz="2800" spc="-10" dirty="0">
                <a:latin typeface="Calibri"/>
                <a:cs typeface="Calibri"/>
              </a:rPr>
              <a:t>dan </a:t>
            </a:r>
            <a:r>
              <a:rPr sz="2800" spc="-5" dirty="0">
                <a:latin typeface="Calibri"/>
                <a:cs typeface="Calibri"/>
              </a:rPr>
              <a:t>distribusi </a:t>
            </a:r>
            <a:r>
              <a:rPr sz="2800" dirty="0">
                <a:latin typeface="Calibri"/>
                <a:cs typeface="Calibri"/>
              </a:rPr>
              <a:t>sumber </a:t>
            </a:r>
            <a:r>
              <a:rPr sz="2800" spc="-30" dirty="0">
                <a:latin typeface="Calibri"/>
                <a:cs typeface="Calibri"/>
              </a:rPr>
              <a:t>dayanya,  </a:t>
            </a:r>
            <a:r>
              <a:rPr sz="2800" spc="-20" dirty="0">
                <a:latin typeface="Calibri"/>
                <a:cs typeface="Calibri"/>
              </a:rPr>
              <a:t>tetapi juga </a:t>
            </a:r>
            <a:r>
              <a:rPr sz="2800" spc="-10" dirty="0">
                <a:latin typeface="Calibri"/>
                <a:cs typeface="Calibri"/>
              </a:rPr>
              <a:t>menyangkut </a:t>
            </a:r>
            <a:r>
              <a:rPr sz="2800" b="1" spc="-20" dirty="0">
                <a:latin typeface="Calibri"/>
                <a:cs typeface="Calibri"/>
              </a:rPr>
              <a:t>keruangan </a:t>
            </a:r>
            <a:r>
              <a:rPr sz="2800" spc="-10" dirty="0">
                <a:latin typeface="Calibri"/>
                <a:cs typeface="Calibri"/>
              </a:rPr>
              <a:t>dan </a:t>
            </a:r>
            <a:r>
              <a:rPr sz="2800" spc="-15" dirty="0">
                <a:latin typeface="Calibri"/>
                <a:cs typeface="Calibri"/>
              </a:rPr>
              <a:t>ekologi </a:t>
            </a:r>
            <a:r>
              <a:rPr sz="2800" spc="-25" dirty="0">
                <a:latin typeface="Calibri"/>
                <a:cs typeface="Calibri"/>
              </a:rPr>
              <a:t>dalam  </a:t>
            </a:r>
            <a:r>
              <a:rPr sz="2800" spc="-10" dirty="0">
                <a:latin typeface="Calibri"/>
                <a:cs typeface="Calibri"/>
              </a:rPr>
              <a:t>konteks </a:t>
            </a:r>
            <a:r>
              <a:rPr sz="2800" spc="-15" dirty="0">
                <a:latin typeface="Calibri"/>
                <a:cs typeface="Calibri"/>
              </a:rPr>
              <a:t>suatu </a:t>
            </a:r>
            <a:r>
              <a:rPr sz="2800" spc="-30" dirty="0">
                <a:latin typeface="Calibri"/>
                <a:cs typeface="Calibri"/>
              </a:rPr>
              <a:t>wilayah, </a:t>
            </a:r>
            <a:r>
              <a:rPr sz="2800" spc="-20" dirty="0">
                <a:latin typeface="Calibri"/>
                <a:cs typeface="Calibri"/>
              </a:rPr>
              <a:t>baik </a:t>
            </a:r>
            <a:r>
              <a:rPr sz="2800" spc="-25" dirty="0">
                <a:latin typeface="Calibri"/>
                <a:cs typeface="Calibri"/>
              </a:rPr>
              <a:t>bagian </a:t>
            </a:r>
            <a:r>
              <a:rPr sz="2800" spc="-35" dirty="0">
                <a:latin typeface="Calibri"/>
                <a:cs typeface="Calibri"/>
              </a:rPr>
              <a:t>darat, </a:t>
            </a:r>
            <a:r>
              <a:rPr sz="2800" spc="-20" dirty="0">
                <a:latin typeface="Calibri"/>
                <a:cs typeface="Calibri"/>
              </a:rPr>
              <a:t>laut </a:t>
            </a:r>
            <a:r>
              <a:rPr sz="2800" spc="-5" dirty="0">
                <a:latin typeface="Calibri"/>
                <a:cs typeface="Calibri"/>
              </a:rPr>
              <a:t>maupun  </a:t>
            </a:r>
            <a:r>
              <a:rPr sz="2800" spc="-20" dirty="0">
                <a:latin typeface="Calibri"/>
                <a:cs typeface="Calibri"/>
              </a:rPr>
              <a:t>lingkungan</a:t>
            </a:r>
            <a:r>
              <a:rPr sz="2800" spc="9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kehidupan</a:t>
            </a:r>
            <a:r>
              <a:rPr sz="2800" spc="-5" dirty="0">
                <a:latin typeface="Calibri"/>
                <a:cs typeface="Calibri"/>
              </a:rPr>
              <a:t>.</a:t>
            </a:r>
            <a:endParaRPr sz="2800" dirty="0">
              <a:latin typeface="Calibri"/>
              <a:cs typeface="Calibri"/>
            </a:endParaRPr>
          </a:p>
          <a:p>
            <a:pPr marL="190500" marR="960119">
              <a:lnSpc>
                <a:spcPct val="77400"/>
              </a:lnSpc>
              <a:spcBef>
                <a:spcPts val="920"/>
              </a:spcBef>
            </a:pPr>
            <a:r>
              <a:rPr sz="2800" spc="-15" dirty="0">
                <a:latin typeface="Calibri"/>
                <a:cs typeface="Calibri"/>
              </a:rPr>
              <a:t>(</a:t>
            </a:r>
            <a:r>
              <a:rPr sz="2800" b="1" i="1" spc="-15" dirty="0">
                <a:latin typeface="Calibri"/>
                <a:cs typeface="Calibri"/>
              </a:rPr>
              <a:t>ekologi</a:t>
            </a:r>
            <a:r>
              <a:rPr sz="2800" spc="-15" dirty="0">
                <a:latin typeface="Calibri"/>
                <a:cs typeface="Calibri"/>
              </a:rPr>
              <a:t>: </a:t>
            </a:r>
            <a:r>
              <a:rPr sz="2800" spc="-35" dirty="0">
                <a:latin typeface="Calibri"/>
                <a:cs typeface="Calibri"/>
              </a:rPr>
              <a:t>ilmu </a:t>
            </a:r>
            <a:r>
              <a:rPr sz="2800" spc="15" dirty="0">
                <a:latin typeface="Calibri"/>
                <a:cs typeface="Calibri"/>
              </a:rPr>
              <a:t>yg </a:t>
            </a:r>
            <a:r>
              <a:rPr sz="2800" spc="-15" dirty="0">
                <a:latin typeface="Calibri"/>
                <a:cs typeface="Calibri"/>
              </a:rPr>
              <a:t>mempelajari </a:t>
            </a:r>
            <a:r>
              <a:rPr sz="2800" spc="-20" dirty="0">
                <a:latin typeface="Calibri"/>
                <a:cs typeface="Calibri"/>
              </a:rPr>
              <a:t>baik interaksi </a:t>
            </a:r>
            <a:r>
              <a:rPr sz="2800" spc="-30" dirty="0">
                <a:latin typeface="Calibri"/>
                <a:cs typeface="Calibri"/>
              </a:rPr>
              <a:t>antar  </a:t>
            </a:r>
            <a:r>
              <a:rPr sz="2800" spc="-10" dirty="0">
                <a:latin typeface="Calibri"/>
                <a:cs typeface="Calibri"/>
              </a:rPr>
              <a:t>makhluk </a:t>
            </a:r>
            <a:r>
              <a:rPr sz="2800" spc="5" dirty="0">
                <a:latin typeface="Calibri"/>
                <a:cs typeface="Calibri"/>
              </a:rPr>
              <a:t>hidup </a:t>
            </a:r>
            <a:r>
              <a:rPr sz="2800" spc="-10" dirty="0">
                <a:latin typeface="Calibri"/>
                <a:cs typeface="Calibri"/>
              </a:rPr>
              <a:t>dan</a:t>
            </a:r>
            <a:r>
              <a:rPr sz="2800" spc="8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lingkungannya</a:t>
            </a:r>
            <a:r>
              <a:rPr sz="2800" spc="-20" dirty="0">
                <a:latin typeface="Calibri"/>
                <a:cs typeface="Calibri"/>
              </a:rPr>
              <a:t>)</a:t>
            </a:r>
            <a:endParaRPr sz="2800" dirty="0">
              <a:latin typeface="Calibri"/>
              <a:cs typeface="Calibri"/>
            </a:endParaRPr>
          </a:p>
          <a:p>
            <a:pPr marL="190500" marR="470534" indent="-177800">
              <a:lnSpc>
                <a:spcPts val="2700"/>
              </a:lnSpc>
              <a:spcBef>
                <a:spcPts val="780"/>
              </a:spcBef>
              <a:buClr>
                <a:srgbClr val="3333CC"/>
              </a:buClr>
              <a:buFont typeface="Arial"/>
              <a:buChar char="•"/>
              <a:tabLst>
                <a:tab pos="190500" algn="l"/>
              </a:tabLst>
            </a:pPr>
            <a:r>
              <a:rPr sz="2800" dirty="0">
                <a:latin typeface="Calibri"/>
                <a:cs typeface="Calibri"/>
              </a:rPr>
              <a:t>Merupakan representasi </a:t>
            </a:r>
            <a:r>
              <a:rPr sz="2800" b="1" spc="-130" dirty="0">
                <a:latin typeface="Calibri"/>
                <a:cs typeface="Calibri"/>
              </a:rPr>
              <a:t>fakta-­‐fakta </a:t>
            </a:r>
            <a:r>
              <a:rPr sz="2800" dirty="0">
                <a:latin typeface="Calibri"/>
                <a:cs typeface="Calibri"/>
              </a:rPr>
              <a:t>dari </a:t>
            </a:r>
            <a:r>
              <a:rPr sz="2800" spc="-10" dirty="0">
                <a:latin typeface="Calibri"/>
                <a:cs typeface="Calibri"/>
              </a:rPr>
              <a:t>kondisi</a:t>
            </a:r>
            <a:r>
              <a:rPr sz="2800" spc="-4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fisik  </a:t>
            </a:r>
            <a:r>
              <a:rPr sz="2800" spc="-5" dirty="0">
                <a:latin typeface="Calibri"/>
                <a:cs typeface="Calibri"/>
              </a:rPr>
              <a:t>maupun </a:t>
            </a:r>
            <a:r>
              <a:rPr sz="2800" spc="-15" dirty="0">
                <a:latin typeface="Calibri"/>
                <a:cs typeface="Calibri"/>
              </a:rPr>
              <a:t>sosial </a:t>
            </a:r>
            <a:r>
              <a:rPr sz="2800" spc="-10" dirty="0">
                <a:latin typeface="Calibri"/>
                <a:cs typeface="Calibri"/>
              </a:rPr>
              <a:t>ekonomi </a:t>
            </a:r>
            <a:r>
              <a:rPr sz="2800" dirty="0">
                <a:latin typeface="Calibri"/>
                <a:cs typeface="Calibri"/>
              </a:rPr>
              <a:t>yang</a:t>
            </a:r>
            <a:r>
              <a:rPr sz="2800" spc="-8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ada</a:t>
            </a:r>
            <a:endParaRPr sz="2800" dirty="0">
              <a:latin typeface="Calibri"/>
              <a:cs typeface="Calibri"/>
            </a:endParaRPr>
          </a:p>
          <a:p>
            <a:pPr marL="190500">
              <a:spcBef>
                <a:spcPts val="160"/>
              </a:spcBef>
            </a:pPr>
            <a:r>
              <a:rPr sz="2800" spc="10" dirty="0">
                <a:latin typeface="Calibri"/>
                <a:cs typeface="Calibri"/>
              </a:rPr>
              <a:t>di </a:t>
            </a:r>
            <a:r>
              <a:rPr sz="2800" spc="-5" dirty="0">
                <a:latin typeface="Calibri"/>
                <a:cs typeface="Calibri"/>
              </a:rPr>
              <a:t>permukaan</a:t>
            </a:r>
            <a:r>
              <a:rPr sz="2800" spc="-9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bumi</a:t>
            </a:r>
            <a:r>
              <a:rPr sz="2800" spc="-10" dirty="0">
                <a:latin typeface="Calibri"/>
                <a:cs typeface="Calibri"/>
              </a:rPr>
              <a:t>.</a:t>
            </a:r>
            <a:endParaRPr sz="2800" dirty="0">
              <a:latin typeface="Calibri"/>
              <a:cs typeface="Calibri"/>
            </a:endParaRPr>
          </a:p>
          <a:p>
            <a:pPr marL="190500">
              <a:spcBef>
                <a:spcPts val="140"/>
              </a:spcBef>
            </a:pPr>
            <a:r>
              <a:rPr sz="2800" spc="-155" dirty="0">
                <a:latin typeface="Calibri"/>
                <a:cs typeface="Calibri"/>
              </a:rPr>
              <a:t>Fakta-­‐fakta </a:t>
            </a:r>
            <a:r>
              <a:rPr sz="2800" spc="-15" dirty="0">
                <a:latin typeface="Calibri"/>
                <a:cs typeface="Calibri"/>
              </a:rPr>
              <a:t>tsb </a:t>
            </a:r>
            <a:r>
              <a:rPr sz="2800" spc="-5" dirty="0">
                <a:latin typeface="Calibri"/>
                <a:cs typeface="Calibri"/>
              </a:rPr>
              <a:t>merupakan </a:t>
            </a:r>
            <a:r>
              <a:rPr sz="2800" spc="-15" dirty="0">
                <a:latin typeface="Calibri"/>
                <a:cs typeface="Calibri"/>
              </a:rPr>
              <a:t>hasil</a:t>
            </a:r>
            <a:r>
              <a:rPr sz="2800" spc="-2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dari</a:t>
            </a:r>
            <a:endParaRPr sz="2800" dirty="0">
              <a:latin typeface="Calibri"/>
              <a:cs typeface="Calibri"/>
            </a:endParaRPr>
          </a:p>
          <a:p>
            <a:pPr marL="190500">
              <a:spcBef>
                <a:spcPts val="140"/>
              </a:spcBef>
            </a:pPr>
            <a:r>
              <a:rPr sz="2800" b="1" dirty="0">
                <a:latin typeface="Calibri"/>
                <a:cs typeface="Calibri"/>
              </a:rPr>
              <a:t>penelitian </a:t>
            </a:r>
            <a:r>
              <a:rPr sz="2800" spc="-10" dirty="0">
                <a:latin typeface="Calibri"/>
                <a:cs typeface="Calibri"/>
              </a:rPr>
              <a:t>dan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pengamatan</a:t>
            </a:r>
            <a:r>
              <a:rPr sz="2800" dirty="0">
                <a:latin typeface="Calibri"/>
                <a:cs typeface="Calibri"/>
              </a:rPr>
              <a:t>.</a:t>
            </a:r>
          </a:p>
        </p:txBody>
      </p:sp>
      <p:sp>
        <p:nvSpPr>
          <p:cNvPr id="4" name="object 4"/>
          <p:cNvSpPr/>
          <p:nvPr/>
        </p:nvSpPr>
        <p:spPr>
          <a:xfrm>
            <a:off x="8267700" y="4686301"/>
            <a:ext cx="2400300" cy="21462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053676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883728" y="1449070"/>
            <a:ext cx="8509000" cy="4315460"/>
          </a:xfrm>
          <a:prstGeom prst="rect">
            <a:avLst/>
          </a:prstGeom>
        </p:spPr>
        <p:txBody>
          <a:bodyPr vert="horz" wrap="square" lIns="0" tIns="54610" rIns="0" bIns="0" rtlCol="0">
            <a:spAutoFit/>
          </a:bodyPr>
          <a:lstStyle/>
          <a:p>
            <a:pPr marL="190500" marR="9525" indent="-177800" algn="just">
              <a:lnSpc>
                <a:spcPct val="88500"/>
              </a:lnSpc>
              <a:spcBef>
                <a:spcPts val="430"/>
              </a:spcBef>
              <a:buFont typeface="Arial"/>
              <a:buChar char="•"/>
              <a:tabLst>
                <a:tab pos="190500" algn="l"/>
              </a:tabLst>
            </a:pPr>
            <a:r>
              <a:rPr sz="2400" spc="-5" dirty="0">
                <a:latin typeface="Calibri"/>
                <a:cs typeface="Calibri"/>
              </a:rPr>
              <a:t>Merupakan hasil pengembangan </a:t>
            </a:r>
            <a:r>
              <a:rPr sz="2400" spc="-15" dirty="0">
                <a:latin typeface="Calibri"/>
                <a:cs typeface="Calibri"/>
              </a:rPr>
              <a:t>perangkat </a:t>
            </a:r>
            <a:r>
              <a:rPr sz="2400" spc="-40" dirty="0">
                <a:latin typeface="Calibri"/>
                <a:cs typeface="Calibri"/>
              </a:rPr>
              <a:t>keras </a:t>
            </a:r>
            <a:r>
              <a:rPr sz="2400" spc="-5" dirty="0">
                <a:latin typeface="Calibri"/>
                <a:cs typeface="Calibri"/>
              </a:rPr>
              <a:t>(hardware) dan  </a:t>
            </a:r>
            <a:r>
              <a:rPr sz="2400" spc="10" dirty="0">
                <a:latin typeface="Calibri"/>
                <a:cs typeface="Calibri"/>
              </a:rPr>
              <a:t>lunak </a:t>
            </a:r>
            <a:r>
              <a:rPr sz="2400" spc="-20" dirty="0">
                <a:latin typeface="Calibri"/>
                <a:cs typeface="Calibri"/>
              </a:rPr>
              <a:t>(software) </a:t>
            </a:r>
            <a:r>
              <a:rPr sz="2400" spc="20" dirty="0">
                <a:latin typeface="Calibri"/>
                <a:cs typeface="Calibri"/>
              </a:rPr>
              <a:t>untuk </a:t>
            </a:r>
            <a:r>
              <a:rPr sz="2400" spc="5" dirty="0">
                <a:latin typeface="Calibri"/>
                <a:cs typeface="Calibri"/>
              </a:rPr>
              <a:t>tujuan </a:t>
            </a:r>
            <a:r>
              <a:rPr sz="2400" b="1" spc="-10" dirty="0">
                <a:latin typeface="Calibri"/>
                <a:cs typeface="Calibri"/>
              </a:rPr>
              <a:t>pemetaan</a:t>
            </a:r>
            <a:r>
              <a:rPr sz="2400" spc="-10" dirty="0">
                <a:latin typeface="Calibri"/>
                <a:cs typeface="Calibri"/>
              </a:rPr>
              <a:t>, </a:t>
            </a:r>
            <a:r>
              <a:rPr sz="2400" dirty="0">
                <a:latin typeface="Calibri"/>
                <a:cs typeface="Calibri"/>
              </a:rPr>
              <a:t>sehingga </a:t>
            </a:r>
            <a:r>
              <a:rPr sz="2400" spc="-20" dirty="0">
                <a:latin typeface="Calibri"/>
                <a:cs typeface="Calibri"/>
              </a:rPr>
              <a:t>fakta </a:t>
            </a:r>
            <a:r>
              <a:rPr sz="2400" spc="-5" dirty="0">
                <a:latin typeface="Calibri"/>
                <a:cs typeface="Calibri"/>
              </a:rPr>
              <a:t>wilayah  </a:t>
            </a:r>
            <a:r>
              <a:rPr sz="2400" spc="-10" dirty="0">
                <a:latin typeface="Calibri"/>
                <a:cs typeface="Calibri"/>
              </a:rPr>
              <a:t>dapat </a:t>
            </a:r>
            <a:r>
              <a:rPr sz="2400" dirty="0">
                <a:latin typeface="Calibri"/>
                <a:cs typeface="Calibri"/>
              </a:rPr>
              <a:t>disajikan </a:t>
            </a:r>
            <a:r>
              <a:rPr sz="2400" spc="-5" dirty="0">
                <a:latin typeface="Calibri"/>
                <a:cs typeface="Calibri"/>
              </a:rPr>
              <a:t>dalam </a:t>
            </a:r>
            <a:r>
              <a:rPr sz="2400" spc="-25" dirty="0">
                <a:latin typeface="Calibri"/>
                <a:cs typeface="Calibri"/>
              </a:rPr>
              <a:t>satu </a:t>
            </a:r>
            <a:r>
              <a:rPr sz="2400" spc="-10" dirty="0">
                <a:latin typeface="Calibri"/>
                <a:cs typeface="Calibri"/>
              </a:rPr>
              <a:t>sistem </a:t>
            </a:r>
            <a:r>
              <a:rPr sz="2400" spc="-5" dirty="0">
                <a:latin typeface="Calibri"/>
                <a:cs typeface="Calibri"/>
              </a:rPr>
              <a:t>berbasis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30" dirty="0">
                <a:latin typeface="Calibri"/>
                <a:cs typeface="Calibri"/>
              </a:rPr>
              <a:t>komputer.</a:t>
            </a:r>
            <a:endParaRPr sz="2400">
              <a:latin typeface="Calibri"/>
              <a:cs typeface="Calibri"/>
            </a:endParaRPr>
          </a:p>
          <a:p>
            <a:pPr marL="190500" marR="5080" indent="-177800" algn="just">
              <a:lnSpc>
                <a:spcPts val="2600"/>
              </a:lnSpc>
              <a:spcBef>
                <a:spcPts val="840"/>
              </a:spcBef>
              <a:buFont typeface="Arial"/>
              <a:buChar char="•"/>
              <a:tabLst>
                <a:tab pos="190500" algn="l"/>
              </a:tabLst>
            </a:pPr>
            <a:r>
              <a:rPr sz="2400" spc="-5" dirty="0">
                <a:latin typeface="Calibri"/>
                <a:cs typeface="Calibri"/>
              </a:rPr>
              <a:t>Melibatkan </a:t>
            </a:r>
            <a:r>
              <a:rPr sz="2400" spc="-15" dirty="0">
                <a:latin typeface="Calibri"/>
                <a:cs typeface="Calibri"/>
              </a:rPr>
              <a:t>para </a:t>
            </a:r>
            <a:r>
              <a:rPr sz="2400" b="1" spc="5" dirty="0">
                <a:latin typeface="Calibri"/>
                <a:cs typeface="Calibri"/>
              </a:rPr>
              <a:t>ahli </a:t>
            </a:r>
            <a:r>
              <a:rPr sz="2400" b="1" dirty="0">
                <a:latin typeface="Calibri"/>
                <a:cs typeface="Calibri"/>
              </a:rPr>
              <a:t>/ </a:t>
            </a:r>
            <a:r>
              <a:rPr sz="2400" b="1" spc="-25" dirty="0">
                <a:latin typeface="Calibri"/>
                <a:cs typeface="Calibri"/>
              </a:rPr>
              <a:t>pakar </a:t>
            </a:r>
            <a:r>
              <a:rPr sz="2400" spc="-15" dirty="0">
                <a:latin typeface="Calibri"/>
                <a:cs typeface="Calibri"/>
              </a:rPr>
              <a:t>geografi, </a:t>
            </a:r>
            <a:r>
              <a:rPr sz="2400" spc="-10" dirty="0">
                <a:latin typeface="Calibri"/>
                <a:cs typeface="Calibri"/>
              </a:rPr>
              <a:t>informatika </a:t>
            </a:r>
            <a:r>
              <a:rPr sz="2400" spc="-5" dirty="0">
                <a:latin typeface="Calibri"/>
                <a:cs typeface="Calibri"/>
              </a:rPr>
              <a:t>dan </a:t>
            </a:r>
            <a:r>
              <a:rPr sz="2400" spc="-40" dirty="0">
                <a:latin typeface="Calibri"/>
                <a:cs typeface="Calibri"/>
              </a:rPr>
              <a:t>komputer,  </a:t>
            </a:r>
            <a:r>
              <a:rPr sz="2400" spc="-20" dirty="0">
                <a:latin typeface="Calibri"/>
                <a:cs typeface="Calibri"/>
              </a:rPr>
              <a:t>serta </a:t>
            </a:r>
            <a:r>
              <a:rPr sz="2400" spc="-15" dirty="0">
                <a:latin typeface="Calibri"/>
                <a:cs typeface="Calibri"/>
              </a:rPr>
              <a:t>para </a:t>
            </a:r>
            <a:r>
              <a:rPr sz="2400" spc="5" dirty="0">
                <a:latin typeface="Calibri"/>
                <a:cs typeface="Calibri"/>
              </a:rPr>
              <a:t>ahli </a:t>
            </a:r>
            <a:r>
              <a:rPr sz="2400" spc="-5" dirty="0">
                <a:latin typeface="Calibri"/>
                <a:cs typeface="Calibri"/>
              </a:rPr>
              <a:t>dan aplikasi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terkait.</a:t>
            </a:r>
            <a:endParaRPr sz="2400">
              <a:latin typeface="Calibri"/>
              <a:cs typeface="Calibri"/>
            </a:endParaRPr>
          </a:p>
          <a:p>
            <a:pPr marL="190500" marR="10160" indent="-177800" algn="just">
              <a:lnSpc>
                <a:spcPts val="2600"/>
              </a:lnSpc>
              <a:spcBef>
                <a:spcPts val="800"/>
              </a:spcBef>
              <a:buFont typeface="Arial"/>
              <a:buChar char="•"/>
              <a:tabLst>
                <a:tab pos="190500" algn="l"/>
              </a:tabLst>
            </a:pPr>
            <a:r>
              <a:rPr sz="2400" spc="-20" dirty="0">
                <a:latin typeface="Calibri"/>
                <a:cs typeface="Calibri"/>
              </a:rPr>
              <a:t>Masalah </a:t>
            </a:r>
            <a:r>
              <a:rPr sz="2400" spc="-5" dirty="0">
                <a:latin typeface="Calibri"/>
                <a:cs typeface="Calibri"/>
              </a:rPr>
              <a:t>dalam pengembangan </a:t>
            </a:r>
            <a:r>
              <a:rPr sz="2400" spc="5" dirty="0">
                <a:latin typeface="Calibri"/>
                <a:cs typeface="Calibri"/>
              </a:rPr>
              <a:t>meliputi: </a:t>
            </a:r>
            <a:r>
              <a:rPr sz="2400" spc="-5" dirty="0">
                <a:latin typeface="Calibri"/>
                <a:cs typeface="Calibri"/>
              </a:rPr>
              <a:t>cakupan, </a:t>
            </a:r>
            <a:r>
              <a:rPr sz="2400" spc="-10" dirty="0">
                <a:latin typeface="Calibri"/>
                <a:cs typeface="Calibri"/>
              </a:rPr>
              <a:t>kualitas </a:t>
            </a:r>
            <a:r>
              <a:rPr sz="2400" spc="-5" dirty="0">
                <a:latin typeface="Calibri"/>
                <a:cs typeface="Calibri"/>
              </a:rPr>
              <a:t>dan  </a:t>
            </a:r>
            <a:r>
              <a:rPr sz="2400" spc="-15" dirty="0">
                <a:latin typeface="Calibri"/>
                <a:cs typeface="Calibri"/>
              </a:rPr>
              <a:t>standar data, </a:t>
            </a:r>
            <a:r>
              <a:rPr sz="2400" spc="-20" dirty="0">
                <a:latin typeface="Calibri"/>
                <a:cs typeface="Calibri"/>
              </a:rPr>
              <a:t>struktur, </a:t>
            </a:r>
            <a:r>
              <a:rPr sz="2400" spc="10" dirty="0">
                <a:latin typeface="Calibri"/>
                <a:cs typeface="Calibri"/>
              </a:rPr>
              <a:t>model </a:t>
            </a:r>
            <a:r>
              <a:rPr sz="2400" spc="-5" dirty="0">
                <a:latin typeface="Calibri"/>
                <a:cs typeface="Calibri"/>
              </a:rPr>
              <a:t>dan visualisasi </a:t>
            </a:r>
            <a:r>
              <a:rPr sz="2400" spc="-15" dirty="0">
                <a:latin typeface="Calibri"/>
                <a:cs typeface="Calibri"/>
              </a:rPr>
              <a:t>data, </a:t>
            </a:r>
            <a:r>
              <a:rPr sz="2400" spc="-5" dirty="0">
                <a:latin typeface="Calibri"/>
                <a:cs typeface="Calibri"/>
              </a:rPr>
              <a:t>koordinasi  </a:t>
            </a:r>
            <a:r>
              <a:rPr sz="2400" spc="-20" dirty="0">
                <a:latin typeface="Calibri"/>
                <a:cs typeface="Calibri"/>
              </a:rPr>
              <a:t>kelembagaan </a:t>
            </a:r>
            <a:r>
              <a:rPr sz="2400" spc="-5" dirty="0">
                <a:latin typeface="Calibri"/>
                <a:cs typeface="Calibri"/>
              </a:rPr>
              <a:t>dan etika, </a:t>
            </a:r>
            <a:r>
              <a:rPr sz="2400" dirty="0">
                <a:latin typeface="Calibri"/>
                <a:cs typeface="Calibri"/>
              </a:rPr>
              <a:t>pendidikan, </a:t>
            </a:r>
            <a:r>
              <a:rPr sz="2400" spc="-10" dirty="0">
                <a:latin typeface="Calibri"/>
                <a:cs typeface="Calibri"/>
              </a:rPr>
              <a:t>expert </a:t>
            </a:r>
            <a:r>
              <a:rPr sz="2400" spc="-15" dirty="0">
                <a:latin typeface="Calibri"/>
                <a:cs typeface="Calibri"/>
              </a:rPr>
              <a:t>system </a:t>
            </a:r>
            <a:r>
              <a:rPr sz="2400" spc="-5" dirty="0">
                <a:latin typeface="Calibri"/>
                <a:cs typeface="Calibri"/>
              </a:rPr>
              <a:t>dan </a:t>
            </a:r>
            <a:r>
              <a:rPr sz="2400" dirty="0">
                <a:latin typeface="Calibri"/>
                <a:cs typeface="Calibri"/>
              </a:rPr>
              <a:t>decision  </a:t>
            </a:r>
            <a:r>
              <a:rPr sz="2400" spc="5" dirty="0">
                <a:latin typeface="Calibri"/>
                <a:cs typeface="Calibri"/>
              </a:rPr>
              <a:t>support </a:t>
            </a:r>
            <a:r>
              <a:rPr sz="2400" spc="-15" dirty="0">
                <a:latin typeface="Calibri"/>
                <a:cs typeface="Calibri"/>
              </a:rPr>
              <a:t>system </a:t>
            </a:r>
            <a:r>
              <a:rPr sz="2400" spc="-20" dirty="0">
                <a:latin typeface="Calibri"/>
                <a:cs typeface="Calibri"/>
              </a:rPr>
              <a:t>serta</a:t>
            </a:r>
            <a:r>
              <a:rPr sz="2400" spc="-9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penerapannya.</a:t>
            </a:r>
            <a:endParaRPr sz="2400">
              <a:latin typeface="Calibri"/>
              <a:cs typeface="Calibri"/>
            </a:endParaRPr>
          </a:p>
          <a:p>
            <a:pPr marL="190500" marR="442595" indent="-177800" algn="just">
              <a:lnSpc>
                <a:spcPts val="2600"/>
              </a:lnSpc>
              <a:spcBef>
                <a:spcPts val="800"/>
              </a:spcBef>
              <a:buFont typeface="Arial"/>
              <a:buChar char="•"/>
              <a:tabLst>
                <a:tab pos="190500" algn="l"/>
              </a:tabLst>
            </a:pPr>
            <a:r>
              <a:rPr sz="2400" spc="-5" dirty="0">
                <a:latin typeface="Calibri"/>
                <a:cs typeface="Calibri"/>
              </a:rPr>
              <a:t>Perbedaannya dengan </a:t>
            </a:r>
            <a:r>
              <a:rPr sz="2400" dirty="0">
                <a:latin typeface="Calibri"/>
                <a:cs typeface="Calibri"/>
              </a:rPr>
              <a:t>Sistem </a:t>
            </a:r>
            <a:r>
              <a:rPr sz="2400" spc="-15" dirty="0">
                <a:latin typeface="Calibri"/>
                <a:cs typeface="Calibri"/>
              </a:rPr>
              <a:t>Informasi </a:t>
            </a:r>
            <a:r>
              <a:rPr sz="2400" spc="5" dirty="0">
                <a:latin typeface="Calibri"/>
                <a:cs typeface="Calibri"/>
              </a:rPr>
              <a:t>lainnya: </a:t>
            </a:r>
            <a:r>
              <a:rPr sz="2400" b="1" spc="-5" dirty="0">
                <a:latin typeface="Calibri"/>
                <a:cs typeface="Calibri"/>
              </a:rPr>
              <a:t>data </a:t>
            </a:r>
            <a:r>
              <a:rPr sz="2400" b="1" spc="10" dirty="0">
                <a:latin typeface="Calibri"/>
                <a:cs typeface="Calibri"/>
              </a:rPr>
              <a:t>dikaitkan  </a:t>
            </a:r>
            <a:r>
              <a:rPr sz="2400" b="1" spc="-5" dirty="0">
                <a:latin typeface="Calibri"/>
                <a:cs typeface="Calibri"/>
              </a:rPr>
              <a:t>dengan </a:t>
            </a:r>
            <a:r>
              <a:rPr sz="2400" b="1" spc="-10" dirty="0">
                <a:latin typeface="Calibri"/>
                <a:cs typeface="Calibri"/>
              </a:rPr>
              <a:t>letak geografis </a:t>
            </a:r>
            <a:r>
              <a:rPr sz="2400" b="1" spc="-5" dirty="0">
                <a:latin typeface="Calibri"/>
                <a:cs typeface="Calibri"/>
              </a:rPr>
              <a:t>(posisi/koordinat)</a:t>
            </a:r>
            <a:r>
              <a:rPr sz="2400" spc="-5" dirty="0">
                <a:latin typeface="Calibri"/>
                <a:cs typeface="Calibri"/>
              </a:rPr>
              <a:t>, dan </a:t>
            </a:r>
            <a:r>
              <a:rPr sz="2400" dirty="0">
                <a:latin typeface="Calibri"/>
                <a:cs typeface="Calibri"/>
              </a:rPr>
              <a:t>terdiri </a:t>
            </a:r>
            <a:r>
              <a:rPr sz="2400" spc="-15" dirty="0">
                <a:latin typeface="Calibri"/>
                <a:cs typeface="Calibri"/>
              </a:rPr>
              <a:t>dari </a:t>
            </a:r>
            <a:r>
              <a:rPr sz="2400" spc="-5" dirty="0">
                <a:latin typeface="Calibri"/>
                <a:cs typeface="Calibri"/>
              </a:rPr>
              <a:t>data  </a:t>
            </a:r>
            <a:r>
              <a:rPr sz="2400" spc="-10" dirty="0">
                <a:latin typeface="Calibri"/>
                <a:cs typeface="Calibri"/>
              </a:rPr>
              <a:t>tekstual </a:t>
            </a:r>
            <a:r>
              <a:rPr sz="2400" spc="5" dirty="0">
                <a:latin typeface="Calibri"/>
                <a:cs typeface="Calibri"/>
              </a:rPr>
              <a:t>maupun</a:t>
            </a:r>
            <a:r>
              <a:rPr sz="2400" spc="-1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grafik.</a:t>
            </a:r>
            <a:endParaRPr sz="24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632502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83729" y="1207069"/>
            <a:ext cx="5107622" cy="505267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spc="-10" dirty="0">
                <a:solidFill>
                  <a:srgbClr val="3333CC"/>
                </a:solidFill>
              </a:rPr>
              <a:t>1. </a:t>
            </a:r>
            <a:r>
              <a:rPr sz="3200" b="1" spc="-10" dirty="0"/>
              <a:t>Survei</a:t>
            </a:r>
            <a:r>
              <a:rPr sz="3200" b="1" spc="114" dirty="0"/>
              <a:t> </a:t>
            </a:r>
            <a:r>
              <a:rPr sz="3200" b="1" dirty="0"/>
              <a:t>lapangan</a:t>
            </a:r>
            <a:r>
              <a:rPr sz="3200" b="1" dirty="0">
                <a:latin typeface="Calibri"/>
                <a:cs typeface="Calibri"/>
              </a:rPr>
              <a:t>: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883729" y="1804670"/>
            <a:ext cx="8367395" cy="4061460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723900" marR="8255" indent="-342900">
              <a:lnSpc>
                <a:spcPct val="79900"/>
              </a:lnSpc>
              <a:spcBef>
                <a:spcPts val="675"/>
              </a:spcBef>
              <a:buClr>
                <a:srgbClr val="3333CC"/>
              </a:buClr>
              <a:buFont typeface="Arial"/>
              <a:buChar char="•"/>
              <a:tabLst>
                <a:tab pos="723265" algn="l"/>
                <a:tab pos="723900" algn="l"/>
              </a:tabLst>
            </a:pPr>
            <a:r>
              <a:rPr sz="2400" spc="-10" dirty="0">
                <a:latin typeface="Calibri"/>
                <a:cs typeface="Calibri"/>
              </a:rPr>
              <a:t>Pengukuran </a:t>
            </a:r>
            <a:r>
              <a:rPr sz="2400" dirty="0">
                <a:latin typeface="Calibri"/>
                <a:cs typeface="Calibri"/>
              </a:rPr>
              <a:t>fisik </a:t>
            </a:r>
            <a:r>
              <a:rPr sz="2400" spc="-15" dirty="0">
                <a:latin typeface="Calibri"/>
                <a:cs typeface="Calibri"/>
              </a:rPr>
              <a:t>(</a:t>
            </a:r>
            <a:r>
              <a:rPr sz="2400" i="1" spc="-15" dirty="0">
                <a:latin typeface="Calibri"/>
                <a:cs typeface="Calibri"/>
              </a:rPr>
              <a:t>land </a:t>
            </a:r>
            <a:r>
              <a:rPr sz="2400" i="1" spc="-20" dirty="0">
                <a:latin typeface="Calibri"/>
                <a:cs typeface="Calibri"/>
              </a:rPr>
              <a:t>marks</a:t>
            </a:r>
            <a:r>
              <a:rPr sz="2400" spc="-20" dirty="0">
                <a:latin typeface="Calibri"/>
                <a:cs typeface="Calibri"/>
              </a:rPr>
              <a:t>), </a:t>
            </a:r>
            <a:r>
              <a:rPr sz="2400" dirty="0">
                <a:latin typeface="Calibri"/>
                <a:cs typeface="Calibri"/>
              </a:rPr>
              <a:t>pengambilan </a:t>
            </a:r>
            <a:r>
              <a:rPr sz="2400" spc="-15" dirty="0">
                <a:latin typeface="Calibri"/>
                <a:cs typeface="Calibri"/>
              </a:rPr>
              <a:t>sampel </a:t>
            </a:r>
            <a:r>
              <a:rPr sz="2400" spc="10" dirty="0">
                <a:latin typeface="Calibri"/>
                <a:cs typeface="Calibri"/>
              </a:rPr>
              <a:t>(polusi  </a:t>
            </a:r>
            <a:r>
              <a:rPr sz="2400" spc="-15" dirty="0">
                <a:latin typeface="Calibri"/>
                <a:cs typeface="Calibri"/>
              </a:rPr>
              <a:t>air), </a:t>
            </a:r>
            <a:r>
              <a:rPr sz="2400" spc="10" dirty="0">
                <a:latin typeface="Calibri"/>
                <a:cs typeface="Calibri"/>
              </a:rPr>
              <a:t>pengumpulan </a:t>
            </a:r>
            <a:r>
              <a:rPr sz="2400" spc="-5" dirty="0">
                <a:latin typeface="Calibri"/>
                <a:cs typeface="Calibri"/>
              </a:rPr>
              <a:t>data </a:t>
            </a:r>
            <a:r>
              <a:rPr sz="2400" spc="-130" dirty="0">
                <a:latin typeface="Calibri"/>
                <a:cs typeface="Calibri"/>
              </a:rPr>
              <a:t>non-­‐fisik </a:t>
            </a:r>
            <a:r>
              <a:rPr sz="2400" spc="-10" dirty="0">
                <a:latin typeface="Calibri"/>
                <a:cs typeface="Calibri"/>
              </a:rPr>
              <a:t>(data </a:t>
            </a:r>
            <a:r>
              <a:rPr sz="2400" spc="-5" dirty="0">
                <a:latin typeface="Calibri"/>
                <a:cs typeface="Calibri"/>
              </a:rPr>
              <a:t>sosial, </a:t>
            </a:r>
            <a:r>
              <a:rPr sz="2400" spc="25" dirty="0">
                <a:latin typeface="Calibri"/>
                <a:cs typeface="Calibri"/>
              </a:rPr>
              <a:t>politik,</a:t>
            </a:r>
            <a:r>
              <a:rPr sz="2400" spc="-409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ekonomi  dan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budaya</a:t>
            </a:r>
            <a:r>
              <a:rPr sz="2400" spc="-5" dirty="0">
                <a:latin typeface="Calibri"/>
                <a:cs typeface="Calibri"/>
              </a:rPr>
              <a:t>).</a:t>
            </a:r>
            <a:endParaRPr sz="2400" dirty="0">
              <a:latin typeface="Calibri"/>
              <a:cs typeface="Calibri"/>
            </a:endParaRPr>
          </a:p>
          <a:p>
            <a:pPr marL="381000" indent="-368300">
              <a:lnSpc>
                <a:spcPts val="3279"/>
              </a:lnSpc>
              <a:spcBef>
                <a:spcPts val="120"/>
              </a:spcBef>
              <a:buClr>
                <a:srgbClr val="3333CC"/>
              </a:buClr>
              <a:buAutoNum type="arabicPeriod" startAt="2"/>
              <a:tabLst>
                <a:tab pos="381000" algn="l"/>
              </a:tabLst>
            </a:pPr>
            <a:r>
              <a:rPr sz="2800" b="1" spc="-15" dirty="0">
                <a:latin typeface="Calibri"/>
                <a:cs typeface="Calibri"/>
              </a:rPr>
              <a:t>Sensus</a:t>
            </a:r>
            <a:r>
              <a:rPr sz="2800" spc="-15" dirty="0">
                <a:latin typeface="Calibri"/>
                <a:cs typeface="Calibri"/>
              </a:rPr>
              <a:t>:</a:t>
            </a:r>
            <a:endParaRPr sz="2800" dirty="0">
              <a:latin typeface="Calibri"/>
              <a:cs typeface="Calibri"/>
            </a:endParaRPr>
          </a:p>
          <a:p>
            <a:pPr marL="723900" marR="5080" lvl="1" indent="-342900">
              <a:lnSpc>
                <a:spcPct val="79900"/>
              </a:lnSpc>
              <a:spcBef>
                <a:spcPts val="500"/>
              </a:spcBef>
              <a:buClr>
                <a:srgbClr val="3333CC"/>
              </a:buClr>
              <a:buFont typeface="Arial"/>
              <a:buChar char="•"/>
              <a:tabLst>
                <a:tab pos="723265" algn="l"/>
                <a:tab pos="723900" algn="l"/>
              </a:tabLst>
            </a:pPr>
            <a:r>
              <a:rPr sz="2400" spc="5" dirty="0">
                <a:latin typeface="Calibri"/>
                <a:cs typeface="Calibri"/>
              </a:rPr>
              <a:t>Dilakukan </a:t>
            </a:r>
            <a:r>
              <a:rPr sz="2400" dirty="0">
                <a:latin typeface="Calibri"/>
                <a:cs typeface="Calibri"/>
              </a:rPr>
              <a:t>dgn pendekatan </a:t>
            </a:r>
            <a:r>
              <a:rPr sz="2400" spc="-15" dirty="0">
                <a:latin typeface="Calibri"/>
                <a:cs typeface="Calibri"/>
              </a:rPr>
              <a:t>kuesioner, </a:t>
            </a:r>
            <a:r>
              <a:rPr sz="2400" spc="-25" dirty="0">
                <a:latin typeface="Calibri"/>
                <a:cs typeface="Calibri"/>
              </a:rPr>
              <a:t>wawancara </a:t>
            </a:r>
            <a:r>
              <a:rPr sz="2400" spc="-5" dirty="0">
                <a:latin typeface="Calibri"/>
                <a:cs typeface="Calibri"/>
              </a:rPr>
              <a:t>dan  </a:t>
            </a:r>
            <a:r>
              <a:rPr sz="2400" spc="-10" dirty="0">
                <a:latin typeface="Calibri"/>
                <a:cs typeface="Calibri"/>
              </a:rPr>
              <a:t>pengamatan; </a:t>
            </a:r>
            <a:r>
              <a:rPr sz="2400" spc="10" dirty="0">
                <a:latin typeface="Calibri"/>
                <a:cs typeface="Calibri"/>
              </a:rPr>
              <a:t>pengumpulan </a:t>
            </a:r>
            <a:r>
              <a:rPr sz="2400" spc="-5" dirty="0">
                <a:latin typeface="Calibri"/>
                <a:cs typeface="Calibri"/>
              </a:rPr>
              <a:t>data </a:t>
            </a:r>
            <a:r>
              <a:rPr sz="2400" spc="-25" dirty="0">
                <a:latin typeface="Calibri"/>
                <a:cs typeface="Calibri"/>
              </a:rPr>
              <a:t>secara </a:t>
            </a:r>
            <a:r>
              <a:rPr sz="2400" dirty="0">
                <a:latin typeface="Calibri"/>
                <a:cs typeface="Calibri"/>
              </a:rPr>
              <a:t>nasional </a:t>
            </a:r>
            <a:r>
              <a:rPr sz="2400" spc="-5" dirty="0">
                <a:latin typeface="Calibri"/>
                <a:cs typeface="Calibri"/>
              </a:rPr>
              <a:t>dan</a:t>
            </a:r>
            <a:r>
              <a:rPr sz="2400" spc="-204" dirty="0">
                <a:latin typeface="Calibri"/>
                <a:cs typeface="Calibri"/>
              </a:rPr>
              <a:t> </a:t>
            </a:r>
            <a:r>
              <a:rPr sz="2400" spc="15" dirty="0">
                <a:latin typeface="Calibri"/>
                <a:cs typeface="Calibri"/>
              </a:rPr>
              <a:t>periodik  </a:t>
            </a:r>
            <a:r>
              <a:rPr sz="2400" spc="-5" dirty="0">
                <a:latin typeface="Calibri"/>
                <a:cs typeface="Calibri"/>
              </a:rPr>
              <a:t>(sensus </a:t>
            </a:r>
            <a:r>
              <a:rPr sz="2400" spc="5" dirty="0">
                <a:latin typeface="Calibri"/>
                <a:cs typeface="Calibri"/>
              </a:rPr>
              <a:t>jumlah </a:t>
            </a:r>
            <a:r>
              <a:rPr sz="2400" spc="20" dirty="0">
                <a:latin typeface="Calibri"/>
                <a:cs typeface="Calibri"/>
              </a:rPr>
              <a:t>penduduk,</a:t>
            </a:r>
            <a:r>
              <a:rPr sz="2400" spc="-4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sensus </a:t>
            </a:r>
            <a:r>
              <a:rPr sz="2400" dirty="0">
                <a:latin typeface="Calibri"/>
                <a:cs typeface="Calibri"/>
              </a:rPr>
              <a:t>kepemilikan </a:t>
            </a:r>
            <a:r>
              <a:rPr sz="2400" spc="-10" dirty="0">
                <a:latin typeface="Calibri"/>
                <a:cs typeface="Calibri"/>
              </a:rPr>
              <a:t>tanah</a:t>
            </a:r>
            <a:r>
              <a:rPr sz="2400" spc="-10" dirty="0">
                <a:latin typeface="Calibri"/>
                <a:cs typeface="Calibri"/>
              </a:rPr>
              <a:t>).</a:t>
            </a:r>
            <a:endParaRPr sz="2400" dirty="0">
              <a:latin typeface="Calibri"/>
              <a:cs typeface="Calibri"/>
            </a:endParaRPr>
          </a:p>
          <a:p>
            <a:pPr marL="381000" indent="-368300">
              <a:lnSpc>
                <a:spcPts val="3279"/>
              </a:lnSpc>
              <a:spcBef>
                <a:spcPts val="120"/>
              </a:spcBef>
              <a:buClr>
                <a:srgbClr val="3333CC"/>
              </a:buClr>
              <a:buAutoNum type="arabicPeriod" startAt="2"/>
              <a:tabLst>
                <a:tab pos="381000" algn="l"/>
              </a:tabLst>
            </a:pPr>
            <a:r>
              <a:rPr sz="2800" b="1" dirty="0">
                <a:latin typeface="Calibri"/>
                <a:cs typeface="Calibri"/>
              </a:rPr>
              <a:t>Statistik</a:t>
            </a:r>
            <a:r>
              <a:rPr sz="2800" dirty="0">
                <a:latin typeface="Calibri"/>
                <a:cs typeface="Calibri"/>
              </a:rPr>
              <a:t>:</a:t>
            </a:r>
          </a:p>
          <a:p>
            <a:pPr marL="723900" marR="23495" lvl="1" indent="-342900">
              <a:lnSpc>
                <a:spcPct val="79900"/>
              </a:lnSpc>
              <a:spcBef>
                <a:spcPts val="500"/>
              </a:spcBef>
              <a:buClr>
                <a:srgbClr val="3333CC"/>
              </a:buClr>
              <a:buFont typeface="Arial"/>
              <a:buChar char="•"/>
              <a:tabLst>
                <a:tab pos="723265" algn="l"/>
                <a:tab pos="723900" algn="l"/>
              </a:tabLst>
            </a:pPr>
            <a:r>
              <a:rPr sz="2400" spc="-10" dirty="0">
                <a:latin typeface="Calibri"/>
                <a:cs typeface="Calibri"/>
              </a:rPr>
              <a:t>merupakan </a:t>
            </a:r>
            <a:r>
              <a:rPr sz="2400" spc="5" dirty="0">
                <a:latin typeface="Calibri"/>
                <a:cs typeface="Calibri"/>
              </a:rPr>
              <a:t>metode </a:t>
            </a:r>
            <a:r>
              <a:rPr sz="2400" spc="10" dirty="0">
                <a:latin typeface="Calibri"/>
                <a:cs typeface="Calibri"/>
              </a:rPr>
              <a:t>pengumpulan </a:t>
            </a:r>
            <a:r>
              <a:rPr sz="2400" spc="-5" dirty="0">
                <a:latin typeface="Calibri"/>
                <a:cs typeface="Calibri"/>
              </a:rPr>
              <a:t>data</a:t>
            </a:r>
            <a:r>
              <a:rPr sz="2400" spc="-229" dirty="0">
                <a:latin typeface="Calibri"/>
                <a:cs typeface="Calibri"/>
              </a:rPr>
              <a:t> </a:t>
            </a:r>
            <a:r>
              <a:rPr sz="2400" spc="-114" dirty="0">
                <a:latin typeface="Calibri"/>
                <a:cs typeface="Calibri"/>
              </a:rPr>
              <a:t>periodik/per-­‐interval-­‐  </a:t>
            </a:r>
            <a:r>
              <a:rPr sz="2400" spc="-15" dirty="0">
                <a:latin typeface="Calibri"/>
                <a:cs typeface="Calibri"/>
              </a:rPr>
              <a:t>waktu </a:t>
            </a:r>
            <a:r>
              <a:rPr sz="2400" spc="15" dirty="0">
                <a:latin typeface="Calibri"/>
                <a:cs typeface="Calibri"/>
              </a:rPr>
              <a:t>pd </a:t>
            </a:r>
            <a:r>
              <a:rPr sz="2400" spc="-10" dirty="0">
                <a:latin typeface="Calibri"/>
                <a:cs typeface="Calibri"/>
              </a:rPr>
              <a:t>stasiun </a:t>
            </a:r>
            <a:r>
              <a:rPr sz="2400" spc="-15" dirty="0">
                <a:latin typeface="Calibri"/>
                <a:cs typeface="Calibri"/>
              </a:rPr>
              <a:t>pengamatan </a:t>
            </a:r>
            <a:r>
              <a:rPr sz="2400" spc="-5" dirty="0">
                <a:latin typeface="Calibri"/>
                <a:cs typeface="Calibri"/>
              </a:rPr>
              <a:t>dan </a:t>
            </a:r>
            <a:r>
              <a:rPr sz="2400" dirty="0">
                <a:latin typeface="Calibri"/>
                <a:cs typeface="Calibri"/>
              </a:rPr>
              <a:t>analisis </a:t>
            </a:r>
            <a:r>
              <a:rPr sz="2400" spc="-5" dirty="0">
                <a:latin typeface="Calibri"/>
                <a:cs typeface="Calibri"/>
              </a:rPr>
              <a:t>data </a:t>
            </a:r>
            <a:r>
              <a:rPr sz="2400" spc="-20" dirty="0">
                <a:latin typeface="Calibri"/>
                <a:cs typeface="Calibri"/>
              </a:rPr>
              <a:t>geografi  </a:t>
            </a:r>
            <a:r>
              <a:rPr sz="2400" spc="-5" dirty="0">
                <a:latin typeface="Calibri"/>
                <a:cs typeface="Calibri"/>
              </a:rPr>
              <a:t>tersebut</a:t>
            </a:r>
            <a:r>
              <a:rPr sz="2400" spc="-5" dirty="0">
                <a:latin typeface="Calibri"/>
                <a:cs typeface="Calibri"/>
              </a:rPr>
              <a:t>.</a:t>
            </a:r>
            <a:endParaRPr sz="2400" dirty="0">
              <a:latin typeface="Calibri"/>
              <a:cs typeface="Calibri"/>
            </a:endParaRPr>
          </a:p>
          <a:p>
            <a:pPr marL="723900" lvl="1" indent="-342900">
              <a:lnSpc>
                <a:spcPts val="2700"/>
              </a:lnSpc>
              <a:buClr>
                <a:srgbClr val="3333CC"/>
              </a:buClr>
              <a:buFont typeface="Arial"/>
              <a:buChar char="•"/>
              <a:tabLst>
                <a:tab pos="723265" algn="l"/>
                <a:tab pos="723900" algn="l"/>
              </a:tabLst>
            </a:pPr>
            <a:r>
              <a:rPr sz="2400" spc="15" dirty="0">
                <a:latin typeface="Calibri"/>
                <a:cs typeface="Calibri"/>
              </a:rPr>
              <a:t>contoh: </a:t>
            </a:r>
            <a:r>
              <a:rPr sz="2400" spc="-5" dirty="0">
                <a:latin typeface="Calibri"/>
                <a:cs typeface="Calibri"/>
              </a:rPr>
              <a:t>data </a:t>
            </a:r>
            <a:r>
              <a:rPr sz="2400" spc="-15" dirty="0">
                <a:latin typeface="Calibri"/>
                <a:cs typeface="Calibri"/>
              </a:rPr>
              <a:t>curah</a:t>
            </a:r>
            <a:r>
              <a:rPr sz="2400" spc="-305" dirty="0">
                <a:latin typeface="Calibri"/>
                <a:cs typeface="Calibri"/>
              </a:rPr>
              <a:t> </a:t>
            </a:r>
            <a:r>
              <a:rPr sz="2400" spc="10" dirty="0">
                <a:latin typeface="Calibri"/>
                <a:cs typeface="Calibri"/>
              </a:rPr>
              <a:t>hujan</a:t>
            </a:r>
            <a:r>
              <a:rPr sz="2400" spc="10" dirty="0">
                <a:latin typeface="Calibri"/>
                <a:cs typeface="Calibri"/>
              </a:rPr>
              <a:t>.</a:t>
            </a:r>
            <a:endParaRPr sz="24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003431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83728" y="1371696"/>
            <a:ext cx="4631372" cy="505267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32765" algn="l"/>
              </a:tabLst>
            </a:pPr>
            <a:r>
              <a:rPr sz="3200" b="1" spc="-20" dirty="0">
                <a:solidFill>
                  <a:srgbClr val="3333CC"/>
                </a:solidFill>
              </a:rPr>
              <a:t>4</a:t>
            </a:r>
            <a:r>
              <a:rPr sz="3200" b="1" dirty="0">
                <a:solidFill>
                  <a:srgbClr val="3333CC"/>
                </a:solidFill>
              </a:rPr>
              <a:t>.	</a:t>
            </a:r>
            <a:r>
              <a:rPr sz="3200" b="1" spc="-90" dirty="0"/>
              <a:t>T</a:t>
            </a:r>
            <a:r>
              <a:rPr sz="3200" b="1" spc="-95" dirty="0"/>
              <a:t>r</a:t>
            </a:r>
            <a:r>
              <a:rPr sz="3200" b="1" spc="15" dirty="0"/>
              <a:t>a</a:t>
            </a:r>
            <a:r>
              <a:rPr sz="3200" b="1" spc="25" dirty="0"/>
              <a:t>c</a:t>
            </a:r>
            <a:r>
              <a:rPr sz="3200" b="1" spc="-45" dirty="0"/>
              <a:t>k</a:t>
            </a:r>
            <a:r>
              <a:rPr sz="3200" b="1" spc="10" dirty="0"/>
              <a:t>i</a:t>
            </a:r>
            <a:r>
              <a:rPr sz="3200" b="1" spc="-5" dirty="0"/>
              <a:t>n</a:t>
            </a:r>
            <a:r>
              <a:rPr sz="3200" b="1" spc="-30" dirty="0"/>
              <a:t>g</a:t>
            </a:r>
            <a:r>
              <a:rPr sz="3200" b="1" dirty="0">
                <a:latin typeface="Calibri"/>
                <a:cs typeface="Calibri"/>
              </a:rPr>
              <a:t>: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883729" y="1804670"/>
            <a:ext cx="8416925" cy="3032760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723900" marR="5080" indent="-342900">
              <a:lnSpc>
                <a:spcPct val="79900"/>
              </a:lnSpc>
              <a:spcBef>
                <a:spcPts val="675"/>
              </a:spcBef>
              <a:tabLst>
                <a:tab pos="723265" algn="l"/>
              </a:tabLst>
            </a:pPr>
            <a:r>
              <a:rPr sz="2400" spc="-550" dirty="0">
                <a:solidFill>
                  <a:srgbClr val="3333CC"/>
                </a:solidFill>
                <a:latin typeface="Wingdings"/>
                <a:cs typeface="Wingdings"/>
              </a:rPr>
              <a:t></a:t>
            </a:r>
            <a:r>
              <a:rPr sz="2400" spc="-550" dirty="0">
                <a:solidFill>
                  <a:srgbClr val="3333CC"/>
                </a:solidFill>
                <a:latin typeface="Times New Roman"/>
                <a:cs typeface="Times New Roman"/>
              </a:rPr>
              <a:t>	</a:t>
            </a:r>
            <a:r>
              <a:rPr sz="2400" spc="-10" dirty="0">
                <a:latin typeface="Calibri"/>
                <a:cs typeface="Calibri"/>
              </a:rPr>
              <a:t>merupakan </a:t>
            </a:r>
            <a:r>
              <a:rPr sz="2400" spc="-30" dirty="0">
                <a:latin typeface="Calibri"/>
                <a:cs typeface="Calibri"/>
              </a:rPr>
              <a:t>cara </a:t>
            </a:r>
            <a:r>
              <a:rPr sz="2400" spc="10" dirty="0">
                <a:latin typeface="Calibri"/>
                <a:cs typeface="Calibri"/>
              </a:rPr>
              <a:t>pengumpulan </a:t>
            </a:r>
            <a:r>
              <a:rPr sz="2400" spc="-5" dirty="0">
                <a:latin typeface="Calibri"/>
                <a:cs typeface="Calibri"/>
              </a:rPr>
              <a:t>data </a:t>
            </a:r>
            <a:r>
              <a:rPr sz="2400" spc="5" dirty="0">
                <a:latin typeface="Calibri"/>
                <a:cs typeface="Calibri"/>
              </a:rPr>
              <a:t>menurut </a:t>
            </a:r>
            <a:r>
              <a:rPr sz="2400" spc="15" dirty="0">
                <a:latin typeface="Calibri"/>
                <a:cs typeface="Calibri"/>
              </a:rPr>
              <a:t>periode</a:t>
            </a:r>
            <a:r>
              <a:rPr sz="2400" spc="-37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tertentu  </a:t>
            </a:r>
            <a:r>
              <a:rPr sz="2400" spc="10" dirty="0">
                <a:latin typeface="Calibri"/>
                <a:cs typeface="Calibri"/>
              </a:rPr>
              <a:t>utk </a:t>
            </a:r>
            <a:r>
              <a:rPr sz="2400" spc="5" dirty="0">
                <a:latin typeface="Calibri"/>
                <a:cs typeface="Calibri"/>
              </a:rPr>
              <a:t>tujuan </a:t>
            </a:r>
            <a:r>
              <a:rPr sz="2400" spc="-10" dirty="0">
                <a:latin typeface="Calibri"/>
                <a:cs typeface="Calibri"/>
              </a:rPr>
              <a:t>pemantauan </a:t>
            </a:r>
            <a:r>
              <a:rPr sz="2400" spc="-30" dirty="0">
                <a:latin typeface="Calibri"/>
                <a:cs typeface="Calibri"/>
              </a:rPr>
              <a:t>atau </a:t>
            </a:r>
            <a:r>
              <a:rPr sz="2400" spc="-15" dirty="0">
                <a:latin typeface="Calibri"/>
                <a:cs typeface="Calibri"/>
              </a:rPr>
              <a:t>pengamatan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5" dirty="0">
                <a:latin typeface="Calibri"/>
                <a:cs typeface="Calibri"/>
              </a:rPr>
              <a:t>perubahan.</a:t>
            </a:r>
            <a:endParaRPr sz="2400">
              <a:latin typeface="Calibri"/>
              <a:cs typeface="Calibri"/>
            </a:endParaRPr>
          </a:p>
          <a:p>
            <a:pPr marL="381000">
              <a:lnSpc>
                <a:spcPts val="2700"/>
              </a:lnSpc>
              <a:tabLst>
                <a:tab pos="723265" algn="l"/>
              </a:tabLst>
            </a:pPr>
            <a:r>
              <a:rPr sz="2400" spc="-550" dirty="0">
                <a:solidFill>
                  <a:srgbClr val="3333CC"/>
                </a:solidFill>
                <a:latin typeface="Wingdings"/>
                <a:cs typeface="Wingdings"/>
              </a:rPr>
              <a:t></a:t>
            </a:r>
            <a:r>
              <a:rPr sz="2400" spc="-550" dirty="0">
                <a:solidFill>
                  <a:srgbClr val="3333CC"/>
                </a:solidFill>
                <a:latin typeface="Times New Roman"/>
                <a:cs typeface="Times New Roman"/>
              </a:rPr>
              <a:t>	</a:t>
            </a:r>
            <a:r>
              <a:rPr sz="2400" spc="15" dirty="0">
                <a:latin typeface="Calibri"/>
                <a:cs typeface="Calibri"/>
              </a:rPr>
              <a:t>contoh:</a:t>
            </a:r>
            <a:r>
              <a:rPr sz="2400" spc="-185" dirty="0">
                <a:latin typeface="Calibri"/>
                <a:cs typeface="Calibri"/>
              </a:rPr>
              <a:t> </a:t>
            </a:r>
            <a:r>
              <a:rPr sz="2400" spc="-30" dirty="0">
                <a:latin typeface="Calibri"/>
                <a:cs typeface="Calibri"/>
              </a:rPr>
              <a:t>kebakaran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5" dirty="0">
                <a:latin typeface="Calibri"/>
                <a:cs typeface="Calibri"/>
              </a:rPr>
              <a:t>hutan,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15" dirty="0">
                <a:latin typeface="Calibri"/>
                <a:cs typeface="Calibri"/>
              </a:rPr>
              <a:t>gunung</a:t>
            </a:r>
            <a:r>
              <a:rPr sz="2400" spc="-1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meletus,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20" dirty="0">
                <a:latin typeface="Calibri"/>
                <a:cs typeface="Calibri"/>
              </a:rPr>
              <a:t>debit</a:t>
            </a:r>
            <a:r>
              <a:rPr sz="2400" spc="-14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air</a:t>
            </a:r>
            <a:r>
              <a:rPr sz="2400" spc="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sungai.</a:t>
            </a:r>
            <a:endParaRPr sz="2400">
              <a:latin typeface="Calibri"/>
              <a:cs typeface="Calibri"/>
            </a:endParaRPr>
          </a:p>
          <a:p>
            <a:pPr marL="381000" marR="1055370" indent="-368300">
              <a:lnSpc>
                <a:spcPts val="2700"/>
              </a:lnSpc>
              <a:spcBef>
                <a:spcPts val="760"/>
              </a:spcBef>
            </a:pPr>
            <a:r>
              <a:rPr sz="2800" b="1" spc="-10" dirty="0">
                <a:solidFill>
                  <a:srgbClr val="3333CC"/>
                </a:solidFill>
                <a:latin typeface="Calibri"/>
                <a:cs typeface="Calibri"/>
              </a:rPr>
              <a:t>5. </a:t>
            </a:r>
            <a:r>
              <a:rPr sz="2800" b="1" spc="-10" dirty="0">
                <a:latin typeface="Calibri"/>
                <a:cs typeface="Calibri"/>
              </a:rPr>
              <a:t>Penginderaan </a:t>
            </a:r>
            <a:r>
              <a:rPr sz="2800" b="1" spc="-20" dirty="0">
                <a:latin typeface="Calibri"/>
                <a:cs typeface="Calibri"/>
              </a:rPr>
              <a:t>jarak </a:t>
            </a:r>
            <a:r>
              <a:rPr sz="2800" b="1" spc="-5" dirty="0">
                <a:latin typeface="Calibri"/>
                <a:cs typeface="Calibri"/>
              </a:rPr>
              <a:t>jauh </a:t>
            </a:r>
            <a:r>
              <a:rPr sz="2800" b="1" spc="-10" dirty="0">
                <a:latin typeface="Calibri"/>
                <a:cs typeface="Calibri"/>
              </a:rPr>
              <a:t>(inderaja </a:t>
            </a:r>
            <a:r>
              <a:rPr sz="2800" b="1" spc="10" dirty="0">
                <a:latin typeface="Calibri"/>
                <a:cs typeface="Calibri"/>
              </a:rPr>
              <a:t>atau </a:t>
            </a:r>
            <a:r>
              <a:rPr sz="2800" b="1" spc="5" dirty="0">
                <a:latin typeface="Calibri"/>
                <a:cs typeface="Calibri"/>
              </a:rPr>
              <a:t>Remote  </a:t>
            </a:r>
            <a:r>
              <a:rPr sz="2800" b="1" spc="-10" dirty="0">
                <a:latin typeface="Calibri"/>
                <a:cs typeface="Calibri"/>
              </a:rPr>
              <a:t>Sensing)</a:t>
            </a:r>
            <a:r>
              <a:rPr sz="2800" spc="-10" dirty="0">
                <a:latin typeface="Calibri"/>
                <a:cs typeface="Calibri"/>
              </a:rPr>
              <a:t>:</a:t>
            </a:r>
            <a:endParaRPr sz="2800">
              <a:latin typeface="Calibri"/>
              <a:cs typeface="Calibri"/>
            </a:endParaRPr>
          </a:p>
          <a:p>
            <a:pPr marL="723900" marR="335280" indent="-342900">
              <a:lnSpc>
                <a:spcPct val="79900"/>
              </a:lnSpc>
              <a:spcBef>
                <a:spcPts val="440"/>
              </a:spcBef>
              <a:tabLst>
                <a:tab pos="723265" algn="l"/>
                <a:tab pos="2869565" algn="l"/>
                <a:tab pos="4597400" algn="l"/>
              </a:tabLst>
            </a:pPr>
            <a:r>
              <a:rPr sz="2400" spc="-550" dirty="0">
                <a:solidFill>
                  <a:srgbClr val="3333CC"/>
                </a:solidFill>
                <a:latin typeface="Wingdings"/>
                <a:cs typeface="Wingdings"/>
              </a:rPr>
              <a:t></a:t>
            </a:r>
            <a:r>
              <a:rPr sz="2400" spc="-550" dirty="0">
                <a:solidFill>
                  <a:srgbClr val="3333CC"/>
                </a:solidFill>
                <a:latin typeface="Times New Roman"/>
                <a:cs typeface="Times New Roman"/>
              </a:rPr>
              <a:t>	</a:t>
            </a:r>
            <a:r>
              <a:rPr sz="2400" spc="-10" dirty="0">
                <a:latin typeface="Calibri"/>
                <a:cs typeface="Calibri"/>
              </a:rPr>
              <a:t>merupakan </a:t>
            </a:r>
            <a:r>
              <a:rPr sz="2400" spc="15" dirty="0">
                <a:latin typeface="Calibri"/>
                <a:cs typeface="Calibri"/>
              </a:rPr>
              <a:t>ilmu </a:t>
            </a:r>
            <a:r>
              <a:rPr sz="2400" spc="-5" dirty="0">
                <a:latin typeface="Calibri"/>
                <a:cs typeface="Calibri"/>
              </a:rPr>
              <a:t>dan </a:t>
            </a:r>
            <a:r>
              <a:rPr sz="2400" dirty="0">
                <a:latin typeface="Calibri"/>
                <a:cs typeface="Calibri"/>
              </a:rPr>
              <a:t>seni </a:t>
            </a:r>
            <a:r>
              <a:rPr sz="2400" spc="10" dirty="0">
                <a:latin typeface="Calibri"/>
                <a:cs typeface="Calibri"/>
              </a:rPr>
              <a:t>utk </a:t>
            </a:r>
            <a:r>
              <a:rPr sz="2400" spc="-10" dirty="0">
                <a:latin typeface="Calibri"/>
                <a:cs typeface="Calibri"/>
              </a:rPr>
              <a:t>mendapatkan informasi</a:t>
            </a:r>
            <a:r>
              <a:rPr sz="2400" spc="-15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suatu  </a:t>
            </a:r>
            <a:r>
              <a:rPr sz="2400" spc="10" dirty="0">
                <a:latin typeface="Calibri"/>
                <a:cs typeface="Calibri"/>
              </a:rPr>
              <a:t>obyek, </a:t>
            </a:r>
            <a:r>
              <a:rPr sz="2400" spc="-5" dirty="0">
                <a:latin typeface="Calibri"/>
                <a:cs typeface="Calibri"/>
              </a:rPr>
              <a:t>wilayah </a:t>
            </a:r>
            <a:r>
              <a:rPr sz="2400" spc="-30" dirty="0">
                <a:latin typeface="Calibri"/>
                <a:cs typeface="Calibri"/>
              </a:rPr>
              <a:t>atau </a:t>
            </a:r>
            <a:r>
              <a:rPr sz="2400" spc="-10" dirty="0">
                <a:latin typeface="Calibri"/>
                <a:cs typeface="Calibri"/>
              </a:rPr>
              <a:t>fenomena </a:t>
            </a:r>
            <a:r>
              <a:rPr sz="2400" spc="5" dirty="0">
                <a:latin typeface="Calibri"/>
                <a:cs typeface="Calibri"/>
              </a:rPr>
              <a:t>melalui </a:t>
            </a:r>
            <a:r>
              <a:rPr sz="2400" dirty="0">
                <a:latin typeface="Calibri"/>
                <a:cs typeface="Calibri"/>
              </a:rPr>
              <a:t>analisis </a:t>
            </a:r>
            <a:r>
              <a:rPr sz="2400" spc="-5" dirty="0">
                <a:latin typeface="Calibri"/>
                <a:cs typeface="Calibri"/>
              </a:rPr>
              <a:t>data yang  </a:t>
            </a:r>
            <a:r>
              <a:rPr sz="2400" spc="15" dirty="0">
                <a:latin typeface="Calibri"/>
                <a:cs typeface="Calibri"/>
              </a:rPr>
              <a:t>diperoleh</a:t>
            </a:r>
            <a:r>
              <a:rPr sz="2400" spc="-2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dari	</a:t>
            </a:r>
            <a:r>
              <a:rPr sz="2400" b="1" spc="10" dirty="0">
                <a:latin typeface="Calibri"/>
                <a:cs typeface="Calibri"/>
              </a:rPr>
              <a:t>sensor </a:t>
            </a:r>
            <a:r>
              <a:rPr sz="2400" b="1" dirty="0">
                <a:latin typeface="Calibri"/>
                <a:cs typeface="Calibri"/>
              </a:rPr>
              <a:t>pengamat </a:t>
            </a:r>
            <a:r>
              <a:rPr sz="2400" dirty="0">
                <a:latin typeface="Calibri"/>
                <a:cs typeface="Calibri"/>
              </a:rPr>
              <a:t>tanpa </a:t>
            </a:r>
            <a:r>
              <a:rPr sz="2400" spc="-5" dirty="0">
                <a:latin typeface="Calibri"/>
                <a:cs typeface="Calibri"/>
              </a:rPr>
              <a:t>harus </a:t>
            </a:r>
            <a:r>
              <a:rPr sz="2400" spc="-15" dirty="0">
                <a:latin typeface="Calibri"/>
                <a:cs typeface="Calibri"/>
              </a:rPr>
              <a:t>kontak  </a:t>
            </a:r>
            <a:r>
              <a:rPr sz="2400" dirty="0">
                <a:latin typeface="Calibri"/>
                <a:cs typeface="Calibri"/>
              </a:rPr>
              <a:t>langsung dgn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spc="10" dirty="0">
                <a:latin typeface="Calibri"/>
                <a:cs typeface="Calibri"/>
              </a:rPr>
              <a:t>obyek,</a:t>
            </a:r>
            <a:r>
              <a:rPr sz="2400" spc="-13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wilayah	</a:t>
            </a:r>
            <a:r>
              <a:rPr sz="2400" spc="-30" dirty="0">
                <a:latin typeface="Calibri"/>
                <a:cs typeface="Calibri"/>
              </a:rPr>
              <a:t>atau </a:t>
            </a:r>
            <a:r>
              <a:rPr sz="2400" spc="-10" dirty="0">
                <a:latin typeface="Calibri"/>
                <a:cs typeface="Calibri"/>
              </a:rPr>
              <a:t>fenomena </a:t>
            </a:r>
            <a:r>
              <a:rPr sz="2400" spc="5" dirty="0">
                <a:latin typeface="Calibri"/>
                <a:cs typeface="Calibri"/>
              </a:rPr>
              <a:t>yg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diamati.</a:t>
            </a:r>
            <a:endParaRPr sz="24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116279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883729" y="1398270"/>
            <a:ext cx="8481695" cy="3042920"/>
          </a:xfrm>
          <a:prstGeom prst="rect">
            <a:avLst/>
          </a:prstGeom>
        </p:spPr>
        <p:txBody>
          <a:bodyPr vert="horz" wrap="square" lIns="0" tIns="93980" rIns="0" bIns="0" rtlCol="0">
            <a:spAutoFit/>
          </a:bodyPr>
          <a:lstStyle/>
          <a:p>
            <a:pPr marL="533400" marR="411480" indent="-520700">
              <a:lnSpc>
                <a:spcPts val="2700"/>
              </a:lnSpc>
              <a:spcBef>
                <a:spcPts val="740"/>
              </a:spcBef>
              <a:buClr>
                <a:srgbClr val="3333CC"/>
              </a:buClr>
              <a:buAutoNum type="arabicPeriod"/>
              <a:tabLst>
                <a:tab pos="532765" algn="l"/>
                <a:tab pos="533400" algn="l"/>
              </a:tabLst>
            </a:pPr>
            <a:r>
              <a:rPr sz="2800" b="1" spc="5" dirty="0">
                <a:latin typeface="Calibri"/>
                <a:cs typeface="Calibri"/>
              </a:rPr>
              <a:t>Kuantitas luas </a:t>
            </a:r>
            <a:r>
              <a:rPr sz="2800" b="1" dirty="0">
                <a:latin typeface="Calibri"/>
                <a:cs typeface="Calibri"/>
              </a:rPr>
              <a:t>areal </a:t>
            </a:r>
            <a:r>
              <a:rPr sz="2800" spc="-25" dirty="0">
                <a:latin typeface="Calibri"/>
                <a:cs typeface="Calibri"/>
              </a:rPr>
              <a:t>tingkatan </a:t>
            </a:r>
            <a:r>
              <a:rPr sz="2800" spc="-40" dirty="0">
                <a:latin typeface="Calibri"/>
                <a:cs typeface="Calibri"/>
              </a:rPr>
              <a:t>wilayah </a:t>
            </a:r>
            <a:r>
              <a:rPr sz="2800" spc="15" dirty="0">
                <a:latin typeface="Calibri"/>
                <a:cs typeface="Calibri"/>
              </a:rPr>
              <a:t>yg </a:t>
            </a:r>
            <a:r>
              <a:rPr sz="2800" spc="-5" dirty="0">
                <a:latin typeface="Calibri"/>
                <a:cs typeface="Calibri"/>
              </a:rPr>
              <a:t>diperlukan  (cakupan: </a:t>
            </a:r>
            <a:r>
              <a:rPr sz="2800" dirty="0">
                <a:latin typeface="Calibri"/>
                <a:cs typeface="Calibri"/>
              </a:rPr>
              <a:t>seluruh </a:t>
            </a:r>
            <a:r>
              <a:rPr sz="2800" spc="-5" dirty="0">
                <a:latin typeface="Calibri"/>
                <a:cs typeface="Calibri"/>
              </a:rPr>
              <a:t>area </a:t>
            </a:r>
            <a:r>
              <a:rPr sz="2800" spc="-35" dirty="0">
                <a:latin typeface="Calibri"/>
                <a:cs typeface="Calibri"/>
              </a:rPr>
              <a:t>atau </a:t>
            </a:r>
            <a:r>
              <a:rPr sz="2800" spc="-15" dirty="0">
                <a:latin typeface="Calibri"/>
                <a:cs typeface="Calibri"/>
              </a:rPr>
              <a:t>hanya </a:t>
            </a:r>
            <a:r>
              <a:rPr sz="2800" spc="-25" dirty="0">
                <a:latin typeface="Calibri"/>
                <a:cs typeface="Calibri"/>
              </a:rPr>
              <a:t>bagian </a:t>
            </a:r>
            <a:r>
              <a:rPr sz="2800" spc="-5" dirty="0">
                <a:latin typeface="Calibri"/>
                <a:cs typeface="Calibri"/>
              </a:rPr>
              <a:t>area  </a:t>
            </a:r>
            <a:r>
              <a:rPr sz="2800" spc="-10" dirty="0">
                <a:latin typeface="Calibri"/>
                <a:cs typeface="Calibri"/>
              </a:rPr>
              <a:t>tertentu </a:t>
            </a:r>
            <a:r>
              <a:rPr sz="2800" spc="-20" dirty="0">
                <a:latin typeface="Calibri"/>
                <a:cs typeface="Calibri"/>
              </a:rPr>
              <a:t>saja).</a:t>
            </a:r>
            <a:endParaRPr sz="2800">
              <a:latin typeface="Calibri"/>
              <a:cs typeface="Calibri"/>
            </a:endParaRPr>
          </a:p>
          <a:p>
            <a:pPr marL="533400" marR="5080" indent="-520700">
              <a:lnSpc>
                <a:spcPts val="2700"/>
              </a:lnSpc>
              <a:spcBef>
                <a:spcPts val="800"/>
              </a:spcBef>
              <a:buClr>
                <a:srgbClr val="3333CC"/>
              </a:buClr>
              <a:buAutoNum type="arabicPeriod"/>
              <a:tabLst>
                <a:tab pos="532765" algn="l"/>
                <a:tab pos="533400" algn="l"/>
              </a:tabLst>
            </a:pPr>
            <a:r>
              <a:rPr sz="2800" b="1" dirty="0">
                <a:latin typeface="Calibri"/>
                <a:cs typeface="Calibri"/>
              </a:rPr>
              <a:t>Kualitas </a:t>
            </a:r>
            <a:r>
              <a:rPr sz="2800" spc="-10" dirty="0">
                <a:latin typeface="Calibri"/>
                <a:cs typeface="Calibri"/>
              </a:rPr>
              <a:t>dan </a:t>
            </a:r>
            <a:r>
              <a:rPr sz="2800" b="1" spc="-5" dirty="0">
                <a:latin typeface="Calibri"/>
                <a:cs typeface="Calibri"/>
              </a:rPr>
              <a:t>tingkat </a:t>
            </a:r>
            <a:r>
              <a:rPr sz="2800" b="1" spc="-25" dirty="0">
                <a:latin typeface="Calibri"/>
                <a:cs typeface="Calibri"/>
              </a:rPr>
              <a:t>kepercayaan </a:t>
            </a:r>
            <a:r>
              <a:rPr sz="2800" spc="-15" dirty="0">
                <a:latin typeface="Calibri"/>
                <a:cs typeface="Calibri"/>
              </a:rPr>
              <a:t>data </a:t>
            </a:r>
            <a:r>
              <a:rPr sz="2800" spc="15" dirty="0">
                <a:latin typeface="Calibri"/>
                <a:cs typeface="Calibri"/>
              </a:rPr>
              <a:t>yg </a:t>
            </a:r>
            <a:r>
              <a:rPr sz="2800" spc="-5" dirty="0">
                <a:latin typeface="Calibri"/>
                <a:cs typeface="Calibri"/>
              </a:rPr>
              <a:t>dikumpulkan  </a:t>
            </a:r>
            <a:r>
              <a:rPr sz="2800" spc="-15" dirty="0">
                <a:latin typeface="Calibri"/>
                <a:cs typeface="Calibri"/>
              </a:rPr>
              <a:t>(metode </a:t>
            </a:r>
            <a:r>
              <a:rPr sz="2800" dirty="0">
                <a:latin typeface="Calibri"/>
                <a:cs typeface="Calibri"/>
              </a:rPr>
              <a:t>pengumpulan, </a:t>
            </a:r>
            <a:r>
              <a:rPr sz="2800" spc="-30" dirty="0">
                <a:latin typeface="Calibri"/>
                <a:cs typeface="Calibri"/>
              </a:rPr>
              <a:t>ketelitian, </a:t>
            </a:r>
            <a:r>
              <a:rPr sz="2800" spc="-5" dirty="0">
                <a:latin typeface="Calibri"/>
                <a:cs typeface="Calibri"/>
              </a:rPr>
              <a:t>update </a:t>
            </a:r>
            <a:r>
              <a:rPr sz="2800" spc="-40" dirty="0">
                <a:latin typeface="Calibri"/>
                <a:cs typeface="Calibri"/>
              </a:rPr>
              <a:t>terakhir,  </a:t>
            </a:r>
            <a:r>
              <a:rPr sz="2800" spc="-5" dirty="0">
                <a:latin typeface="Calibri"/>
                <a:cs typeface="Calibri"/>
              </a:rPr>
              <a:t>referensi,</a:t>
            </a:r>
            <a:r>
              <a:rPr sz="2800" spc="-14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dll).</a:t>
            </a:r>
            <a:endParaRPr sz="2800">
              <a:latin typeface="Calibri"/>
              <a:cs typeface="Calibri"/>
            </a:endParaRPr>
          </a:p>
          <a:p>
            <a:pPr marL="533400" marR="800735" indent="-520700">
              <a:lnSpc>
                <a:spcPts val="2700"/>
              </a:lnSpc>
              <a:spcBef>
                <a:spcPts val="700"/>
              </a:spcBef>
              <a:buClr>
                <a:srgbClr val="3333CC"/>
              </a:buClr>
              <a:buAutoNum type="arabicPeriod"/>
              <a:tabLst>
                <a:tab pos="532765" algn="l"/>
                <a:tab pos="533400" algn="l"/>
              </a:tabLst>
            </a:pPr>
            <a:r>
              <a:rPr sz="2800" b="1" spc="-10" dirty="0">
                <a:latin typeface="Calibri"/>
                <a:cs typeface="Calibri"/>
              </a:rPr>
              <a:t>Kecepatan </a:t>
            </a:r>
            <a:r>
              <a:rPr sz="2800" spc="-10" dirty="0">
                <a:latin typeface="Calibri"/>
                <a:cs typeface="Calibri"/>
              </a:rPr>
              <a:t>dan </a:t>
            </a:r>
            <a:r>
              <a:rPr sz="2800" b="1" spc="-10" dirty="0">
                <a:latin typeface="Calibri"/>
                <a:cs typeface="Calibri"/>
              </a:rPr>
              <a:t>ketepatan </a:t>
            </a:r>
            <a:r>
              <a:rPr sz="2800" dirty="0">
                <a:latin typeface="Calibri"/>
                <a:cs typeface="Calibri"/>
              </a:rPr>
              <a:t>perolehan </a:t>
            </a:r>
            <a:r>
              <a:rPr sz="2800" spc="-15" dirty="0">
                <a:latin typeface="Calibri"/>
                <a:cs typeface="Calibri"/>
              </a:rPr>
              <a:t>informasi</a:t>
            </a:r>
            <a:r>
              <a:rPr sz="2800" spc="-195" dirty="0">
                <a:latin typeface="Calibri"/>
                <a:cs typeface="Calibri"/>
              </a:rPr>
              <a:t> </a:t>
            </a:r>
            <a:r>
              <a:rPr sz="2800" spc="15" dirty="0">
                <a:latin typeface="Calibri"/>
                <a:cs typeface="Calibri"/>
              </a:rPr>
              <a:t>yg  </a:t>
            </a:r>
            <a:r>
              <a:rPr sz="2800" dirty="0">
                <a:latin typeface="Calibri"/>
                <a:cs typeface="Calibri"/>
              </a:rPr>
              <a:t>dibutuhkan </a:t>
            </a:r>
            <a:r>
              <a:rPr sz="2800" spc="-20" dirty="0">
                <a:latin typeface="Calibri"/>
                <a:cs typeface="Calibri"/>
              </a:rPr>
              <a:t>(tingkat </a:t>
            </a:r>
            <a:r>
              <a:rPr sz="2800" spc="-15" dirty="0">
                <a:latin typeface="Calibri"/>
                <a:cs typeface="Calibri"/>
              </a:rPr>
              <a:t>kepuasan</a:t>
            </a:r>
            <a:r>
              <a:rPr sz="2800" spc="2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pemakai).</a:t>
            </a:r>
            <a:endParaRPr sz="28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1758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883729" y="1449070"/>
            <a:ext cx="8491855" cy="3045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indent="-457200">
              <a:spcBef>
                <a:spcPts val="100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sz="2400" b="1" spc="-5" dirty="0">
                <a:latin typeface="Calibri"/>
                <a:cs typeface="Calibri"/>
              </a:rPr>
              <a:t>Spatial </a:t>
            </a:r>
            <a:r>
              <a:rPr sz="2400" b="1" spc="10" dirty="0">
                <a:latin typeface="Calibri"/>
                <a:cs typeface="Calibri"/>
              </a:rPr>
              <a:t>Analysis </a:t>
            </a:r>
            <a:r>
              <a:rPr sz="2400" dirty="0">
                <a:latin typeface="Calibri"/>
                <a:cs typeface="Calibri"/>
              </a:rPr>
              <a:t>(analisis</a:t>
            </a:r>
            <a:r>
              <a:rPr sz="2400" spc="-13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keruangan):</a:t>
            </a:r>
            <a:endParaRPr sz="2400">
              <a:latin typeface="Calibri"/>
              <a:cs typeface="Calibri"/>
            </a:endParaRPr>
          </a:p>
          <a:p>
            <a:pPr marL="533400" marR="614680" lvl="1" indent="-177800">
              <a:lnSpc>
                <a:spcPts val="2500"/>
              </a:lnSpc>
              <a:spcBef>
                <a:spcPts val="520"/>
              </a:spcBef>
              <a:buFont typeface="Arial"/>
              <a:buChar char="•"/>
              <a:tabLst>
                <a:tab pos="533400" algn="l"/>
              </a:tabLst>
            </a:pPr>
            <a:r>
              <a:rPr sz="2400" spc="-125" dirty="0">
                <a:latin typeface="Calibri"/>
                <a:cs typeface="Calibri"/>
              </a:rPr>
              <a:t>Faktor-­‐faktor </a:t>
            </a:r>
            <a:r>
              <a:rPr sz="2400" spc="-5" dirty="0">
                <a:latin typeface="Calibri"/>
                <a:cs typeface="Calibri"/>
              </a:rPr>
              <a:t>dan </a:t>
            </a:r>
            <a:r>
              <a:rPr sz="2400" spc="25" dirty="0">
                <a:latin typeface="Calibri"/>
                <a:cs typeface="Calibri"/>
              </a:rPr>
              <a:t>pola </a:t>
            </a:r>
            <a:r>
              <a:rPr sz="2400" spc="-5" dirty="0">
                <a:latin typeface="Calibri"/>
                <a:cs typeface="Calibri"/>
              </a:rPr>
              <a:t>penyebaran </a:t>
            </a:r>
            <a:r>
              <a:rPr sz="2400" spc="-20" dirty="0">
                <a:latin typeface="Calibri"/>
                <a:cs typeface="Calibri"/>
              </a:rPr>
              <a:t>serta </a:t>
            </a:r>
            <a:r>
              <a:rPr sz="2400" spc="5" dirty="0">
                <a:latin typeface="Calibri"/>
                <a:cs typeface="Calibri"/>
              </a:rPr>
              <a:t>pengendalian </a:t>
            </a:r>
            <a:r>
              <a:rPr sz="2400" spc="25" dirty="0">
                <a:latin typeface="Calibri"/>
                <a:cs typeface="Calibri"/>
              </a:rPr>
              <a:t>pola  </a:t>
            </a:r>
            <a:r>
              <a:rPr sz="2400" spc="20" dirty="0">
                <a:latin typeface="Calibri"/>
                <a:cs typeface="Calibri"/>
              </a:rPr>
              <a:t>untuk </a:t>
            </a:r>
            <a:r>
              <a:rPr sz="2400" spc="5" dirty="0">
                <a:latin typeface="Calibri"/>
                <a:cs typeface="Calibri"/>
              </a:rPr>
              <a:t>tujuan </a:t>
            </a:r>
            <a:r>
              <a:rPr sz="2400" dirty="0">
                <a:latin typeface="Calibri"/>
                <a:cs typeface="Calibri"/>
              </a:rPr>
              <a:t>efisiensi </a:t>
            </a:r>
            <a:r>
              <a:rPr sz="2400" spc="-5" dirty="0">
                <a:latin typeface="Calibri"/>
                <a:cs typeface="Calibri"/>
              </a:rPr>
              <a:t>dan</a:t>
            </a:r>
            <a:r>
              <a:rPr sz="2400" spc="-27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keseimbangan.</a:t>
            </a:r>
            <a:endParaRPr sz="2400">
              <a:latin typeface="Calibri"/>
              <a:cs typeface="Calibri"/>
            </a:endParaRPr>
          </a:p>
          <a:p>
            <a:pPr marL="469900" indent="-457200">
              <a:spcBef>
                <a:spcPts val="500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sz="2400" b="1" dirty="0">
                <a:latin typeface="Calibri"/>
                <a:cs typeface="Calibri"/>
              </a:rPr>
              <a:t>Ecological </a:t>
            </a:r>
            <a:r>
              <a:rPr sz="2400" b="1" spc="10" dirty="0">
                <a:latin typeface="Calibri"/>
                <a:cs typeface="Calibri"/>
              </a:rPr>
              <a:t>Analysis </a:t>
            </a:r>
            <a:r>
              <a:rPr sz="2400" dirty="0">
                <a:latin typeface="Calibri"/>
                <a:cs typeface="Calibri"/>
              </a:rPr>
              <a:t>(analisis</a:t>
            </a:r>
            <a:r>
              <a:rPr sz="2400" spc="-23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ekologis):</a:t>
            </a:r>
            <a:endParaRPr sz="2400">
              <a:latin typeface="Calibri"/>
              <a:cs typeface="Calibri"/>
            </a:endParaRPr>
          </a:p>
          <a:p>
            <a:pPr marL="533400" marR="5080" lvl="1" indent="-177800">
              <a:lnSpc>
                <a:spcPts val="2600"/>
              </a:lnSpc>
              <a:spcBef>
                <a:spcPts val="439"/>
              </a:spcBef>
              <a:buFont typeface="Arial"/>
              <a:buChar char="•"/>
              <a:tabLst>
                <a:tab pos="533400" algn="l"/>
                <a:tab pos="2209165" algn="l"/>
                <a:tab pos="3682365" algn="l"/>
                <a:tab pos="4457065" algn="l"/>
                <a:tab pos="5739765" algn="l"/>
                <a:tab pos="6743065" algn="l"/>
                <a:tab pos="8013065" algn="l"/>
              </a:tabLst>
            </a:pPr>
            <a:r>
              <a:rPr sz="2400" spc="-5" dirty="0">
                <a:latin typeface="Calibri"/>
                <a:cs typeface="Calibri"/>
              </a:rPr>
              <a:t>I</a:t>
            </a:r>
            <a:r>
              <a:rPr sz="2400" spc="40" dirty="0">
                <a:latin typeface="Calibri"/>
                <a:cs typeface="Calibri"/>
              </a:rPr>
              <a:t>n</a:t>
            </a:r>
            <a:r>
              <a:rPr sz="2400" spc="-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-40" dirty="0">
                <a:latin typeface="Calibri"/>
                <a:cs typeface="Calibri"/>
              </a:rPr>
              <a:t>r</a:t>
            </a:r>
            <a:r>
              <a:rPr sz="2400" spc="35" dirty="0">
                <a:latin typeface="Calibri"/>
                <a:cs typeface="Calibri"/>
              </a:rPr>
              <a:t>p</a:t>
            </a:r>
            <a:r>
              <a:rPr sz="2400" spc="-40" dirty="0">
                <a:latin typeface="Calibri"/>
                <a:cs typeface="Calibri"/>
              </a:rPr>
              <a:t>r</a:t>
            </a:r>
            <a:r>
              <a:rPr sz="2400" spc="5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t</a:t>
            </a:r>
            <a:r>
              <a:rPr sz="2400" spc="-55" dirty="0">
                <a:latin typeface="Calibri"/>
                <a:cs typeface="Calibri"/>
              </a:rPr>
              <a:t>a</a:t>
            </a:r>
            <a:r>
              <a:rPr sz="2400" spc="-40" dirty="0">
                <a:latin typeface="Calibri"/>
                <a:cs typeface="Calibri"/>
              </a:rPr>
              <a:t>s</a:t>
            </a:r>
            <a:r>
              <a:rPr sz="2400" dirty="0">
                <a:latin typeface="Calibri"/>
                <a:cs typeface="Calibri"/>
              </a:rPr>
              <a:t>i	</a:t>
            </a:r>
            <a:r>
              <a:rPr sz="2400" spc="-65" dirty="0">
                <a:latin typeface="Calibri"/>
                <a:cs typeface="Calibri"/>
              </a:rPr>
              <a:t>h</a:t>
            </a:r>
            <a:r>
              <a:rPr sz="2400" spc="35" dirty="0">
                <a:latin typeface="Calibri"/>
                <a:cs typeface="Calibri"/>
              </a:rPr>
              <a:t>ub</a:t>
            </a:r>
            <a:r>
              <a:rPr sz="2400" spc="-65" dirty="0">
                <a:latin typeface="Calibri"/>
                <a:cs typeface="Calibri"/>
              </a:rPr>
              <a:t>u</a:t>
            </a:r>
            <a:r>
              <a:rPr sz="2400" spc="35" dirty="0">
                <a:latin typeface="Calibri"/>
                <a:cs typeface="Calibri"/>
              </a:rPr>
              <a:t>n</a:t>
            </a:r>
            <a:r>
              <a:rPr sz="2400" spc="-35" dirty="0">
                <a:latin typeface="Calibri"/>
                <a:cs typeface="Calibri"/>
              </a:rPr>
              <a:t>g</a:t>
            </a:r>
            <a:r>
              <a:rPr sz="2400" spc="-55" dirty="0">
                <a:latin typeface="Calibri"/>
                <a:cs typeface="Calibri"/>
              </a:rPr>
              <a:t>a</a:t>
            </a:r>
            <a:r>
              <a:rPr sz="2400" dirty="0">
                <a:latin typeface="Calibri"/>
                <a:cs typeface="Calibri"/>
              </a:rPr>
              <a:t>n	</a:t>
            </a:r>
            <a:r>
              <a:rPr sz="2400" spc="-50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t</a:t>
            </a:r>
            <a:r>
              <a:rPr sz="2400" spc="-50" dirty="0">
                <a:latin typeface="Calibri"/>
                <a:cs typeface="Calibri"/>
              </a:rPr>
              <a:t>a</a:t>
            </a:r>
            <a:r>
              <a:rPr sz="2400" dirty="0">
                <a:latin typeface="Calibri"/>
                <a:cs typeface="Calibri"/>
              </a:rPr>
              <a:t>u	</a:t>
            </a:r>
            <a:r>
              <a:rPr sz="2400" spc="-55" dirty="0">
                <a:latin typeface="Calibri"/>
                <a:cs typeface="Calibri"/>
              </a:rPr>
              <a:t>i</a:t>
            </a:r>
            <a:r>
              <a:rPr sz="2400" spc="35" dirty="0">
                <a:latin typeface="Calibri"/>
                <a:cs typeface="Calibri"/>
              </a:rPr>
              <a:t>n</a:t>
            </a:r>
            <a:r>
              <a:rPr sz="2400" spc="-5" dirty="0">
                <a:latin typeface="Calibri"/>
                <a:cs typeface="Calibri"/>
              </a:rPr>
              <a:t>t</a:t>
            </a:r>
            <a:r>
              <a:rPr sz="2400" spc="5" dirty="0">
                <a:latin typeface="Calibri"/>
                <a:cs typeface="Calibri"/>
              </a:rPr>
              <a:t>e</a:t>
            </a:r>
            <a:r>
              <a:rPr sz="2400" spc="-40" dirty="0">
                <a:latin typeface="Calibri"/>
                <a:cs typeface="Calibri"/>
              </a:rPr>
              <a:t>r</a:t>
            </a:r>
            <a:r>
              <a:rPr sz="2400" spc="-50" dirty="0">
                <a:latin typeface="Calibri"/>
                <a:cs typeface="Calibri"/>
              </a:rPr>
              <a:t>a</a:t>
            </a:r>
            <a:r>
              <a:rPr sz="2400" spc="5" dirty="0">
                <a:latin typeface="Calibri"/>
                <a:cs typeface="Calibri"/>
              </a:rPr>
              <a:t>k</a:t>
            </a:r>
            <a:r>
              <a:rPr sz="2400" spc="-40" dirty="0">
                <a:latin typeface="Calibri"/>
                <a:cs typeface="Calibri"/>
              </a:rPr>
              <a:t>s</a:t>
            </a:r>
            <a:r>
              <a:rPr sz="2400" dirty="0">
                <a:latin typeface="Calibri"/>
                <a:cs typeface="Calibri"/>
              </a:rPr>
              <a:t>i	</a:t>
            </a:r>
            <a:r>
              <a:rPr sz="2400" spc="-50" dirty="0">
                <a:latin typeface="Calibri"/>
                <a:cs typeface="Calibri"/>
              </a:rPr>
              <a:t>a</a:t>
            </a:r>
            <a:r>
              <a:rPr sz="2400" spc="-60" dirty="0">
                <a:latin typeface="Calibri"/>
                <a:cs typeface="Calibri"/>
              </a:rPr>
              <a:t>n</a:t>
            </a:r>
            <a:r>
              <a:rPr sz="2400" spc="-5" dirty="0">
                <a:latin typeface="Calibri"/>
                <a:cs typeface="Calibri"/>
              </a:rPr>
              <a:t>t</a:t>
            </a:r>
            <a:r>
              <a:rPr sz="2400" spc="-50" dirty="0">
                <a:latin typeface="Calibri"/>
                <a:cs typeface="Calibri"/>
              </a:rPr>
              <a:t>a</a:t>
            </a:r>
            <a:r>
              <a:rPr sz="2400" spc="-40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a	</a:t>
            </a:r>
            <a:r>
              <a:rPr sz="2400" spc="-20" dirty="0">
                <a:latin typeface="Calibri"/>
                <a:cs typeface="Calibri"/>
              </a:rPr>
              <a:t>m</a:t>
            </a:r>
            <a:r>
              <a:rPr sz="2400" spc="-50" dirty="0">
                <a:latin typeface="Calibri"/>
                <a:cs typeface="Calibri"/>
              </a:rPr>
              <a:t>a</a:t>
            </a:r>
            <a:r>
              <a:rPr sz="2400" spc="35" dirty="0">
                <a:latin typeface="Calibri"/>
                <a:cs typeface="Calibri"/>
              </a:rPr>
              <a:t>nu</a:t>
            </a:r>
            <a:r>
              <a:rPr sz="2400" spc="-40" dirty="0">
                <a:latin typeface="Calibri"/>
                <a:cs typeface="Calibri"/>
              </a:rPr>
              <a:t>s</a:t>
            </a:r>
            <a:r>
              <a:rPr sz="2400" spc="4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a	</a:t>
            </a:r>
            <a:r>
              <a:rPr sz="2400" spc="35" dirty="0">
                <a:latin typeface="Calibri"/>
                <a:cs typeface="Calibri"/>
              </a:rPr>
              <a:t>d</a:t>
            </a:r>
            <a:r>
              <a:rPr sz="2400" spc="-50" dirty="0">
                <a:latin typeface="Calibri"/>
                <a:cs typeface="Calibri"/>
              </a:rPr>
              <a:t>a</a:t>
            </a:r>
            <a:r>
              <a:rPr sz="2400" dirty="0">
                <a:latin typeface="Calibri"/>
                <a:cs typeface="Calibri"/>
              </a:rPr>
              <a:t>n  </a:t>
            </a:r>
            <a:r>
              <a:rPr sz="2400" spc="-5" dirty="0">
                <a:latin typeface="Calibri"/>
                <a:cs typeface="Calibri"/>
              </a:rPr>
              <a:t>variabel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10" dirty="0">
                <a:latin typeface="Calibri"/>
                <a:cs typeface="Calibri"/>
              </a:rPr>
              <a:t>lingkungan.</a:t>
            </a:r>
            <a:endParaRPr sz="2400">
              <a:latin typeface="Calibri"/>
              <a:cs typeface="Calibri"/>
            </a:endParaRPr>
          </a:p>
          <a:p>
            <a:pPr marL="469900" indent="-457200">
              <a:spcBef>
                <a:spcPts val="480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sz="2400" b="1" dirty="0">
                <a:latin typeface="Calibri"/>
                <a:cs typeface="Calibri"/>
              </a:rPr>
              <a:t>Regional</a:t>
            </a:r>
            <a:r>
              <a:rPr sz="2400" b="1" spc="-140" dirty="0">
                <a:latin typeface="Calibri"/>
                <a:cs typeface="Calibri"/>
              </a:rPr>
              <a:t> </a:t>
            </a:r>
            <a:r>
              <a:rPr sz="2400" b="1" spc="10" dirty="0">
                <a:latin typeface="Calibri"/>
                <a:cs typeface="Calibri"/>
              </a:rPr>
              <a:t>Complex</a:t>
            </a:r>
            <a:r>
              <a:rPr sz="2400" b="1" spc="-145" dirty="0">
                <a:latin typeface="Calibri"/>
                <a:cs typeface="Calibri"/>
              </a:rPr>
              <a:t> </a:t>
            </a:r>
            <a:r>
              <a:rPr sz="2400" b="1" spc="10" dirty="0">
                <a:latin typeface="Calibri"/>
                <a:cs typeface="Calibri"/>
              </a:rPr>
              <a:t>Analysis</a:t>
            </a:r>
            <a:r>
              <a:rPr sz="2400" b="1" spc="-10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(analisis</a:t>
            </a:r>
            <a:r>
              <a:rPr sz="2400" spc="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komplek</a:t>
            </a:r>
            <a:r>
              <a:rPr sz="2400" spc="-13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wilayah):</a:t>
            </a:r>
            <a:endParaRPr sz="2400">
              <a:latin typeface="Calibri"/>
              <a:cs typeface="Calibri"/>
            </a:endParaRPr>
          </a:p>
          <a:p>
            <a:pPr marL="533400" lvl="1" indent="-177800">
              <a:spcBef>
                <a:spcPts val="120"/>
              </a:spcBef>
              <a:buFont typeface="Arial"/>
              <a:buChar char="•"/>
              <a:tabLst>
                <a:tab pos="533400" algn="l"/>
              </a:tabLst>
            </a:pPr>
            <a:r>
              <a:rPr sz="2400" spc="-5" dirty="0">
                <a:latin typeface="Calibri"/>
                <a:cs typeface="Calibri"/>
              </a:rPr>
              <a:t>Kombinasi </a:t>
            </a:r>
            <a:r>
              <a:rPr sz="2400" spc="-15" dirty="0">
                <a:latin typeface="Calibri"/>
                <a:cs typeface="Calibri"/>
              </a:rPr>
              <a:t>dari </a:t>
            </a:r>
            <a:r>
              <a:rPr sz="2400" dirty="0">
                <a:latin typeface="Calibri"/>
                <a:cs typeface="Calibri"/>
              </a:rPr>
              <a:t>pendekatan analisis</a:t>
            </a:r>
            <a:r>
              <a:rPr sz="2400" spc="-17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diatas.</a:t>
            </a:r>
            <a:endParaRPr sz="24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946611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883728" y="1423670"/>
            <a:ext cx="8510270" cy="5016500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90500" indent="-177800">
              <a:spcBef>
                <a:spcPts val="300"/>
              </a:spcBef>
              <a:buClr>
                <a:srgbClr val="3333CC"/>
              </a:buClr>
              <a:buFont typeface="Arial"/>
              <a:buChar char="•"/>
              <a:tabLst>
                <a:tab pos="190500" algn="l"/>
              </a:tabLst>
            </a:pPr>
            <a:r>
              <a:rPr sz="2000" b="1" spc="5" dirty="0">
                <a:latin typeface="Calibri"/>
                <a:cs typeface="Calibri"/>
              </a:rPr>
              <a:t>Peneliti </a:t>
            </a:r>
            <a:r>
              <a:rPr sz="2000" b="1" spc="-15" dirty="0">
                <a:latin typeface="Calibri"/>
                <a:cs typeface="Calibri"/>
              </a:rPr>
              <a:t>Ilmu</a:t>
            </a:r>
            <a:r>
              <a:rPr sz="2000" b="1" spc="-85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Kebumian</a:t>
            </a:r>
            <a:endParaRPr sz="2000" dirty="0">
              <a:latin typeface="Calibri"/>
              <a:cs typeface="Calibri"/>
            </a:endParaRPr>
          </a:p>
          <a:p>
            <a:pPr marL="533400" lvl="1" indent="-177800">
              <a:spcBef>
                <a:spcPts val="200"/>
              </a:spcBef>
              <a:buClr>
                <a:srgbClr val="3333CC"/>
              </a:buClr>
              <a:buFont typeface="Arial"/>
              <a:buChar char="•"/>
              <a:tabLst>
                <a:tab pos="533400" algn="l"/>
              </a:tabLst>
            </a:pPr>
            <a:r>
              <a:rPr sz="2000" spc="15" dirty="0">
                <a:latin typeface="Calibri"/>
                <a:cs typeface="Calibri"/>
              </a:rPr>
              <a:t>Mempelajari</a:t>
            </a:r>
            <a:r>
              <a:rPr sz="2000" spc="-120" dirty="0">
                <a:latin typeface="Calibri"/>
                <a:cs typeface="Calibri"/>
              </a:rPr>
              <a:t> </a:t>
            </a:r>
            <a:r>
              <a:rPr sz="2000" spc="15" dirty="0">
                <a:latin typeface="Calibri"/>
                <a:cs typeface="Calibri"/>
              </a:rPr>
              <a:t>fenomena</a:t>
            </a:r>
            <a:r>
              <a:rPr sz="2000" spc="-114" dirty="0">
                <a:latin typeface="Calibri"/>
                <a:cs typeface="Calibri"/>
              </a:rPr>
              <a:t> </a:t>
            </a:r>
            <a:r>
              <a:rPr sz="2000" spc="30" dirty="0">
                <a:latin typeface="Calibri"/>
                <a:cs typeface="Calibri"/>
              </a:rPr>
              <a:t>alam</a:t>
            </a:r>
            <a:r>
              <a:rPr sz="2000" spc="-150" dirty="0">
                <a:latin typeface="Calibri"/>
                <a:cs typeface="Calibri"/>
              </a:rPr>
              <a:t> </a:t>
            </a:r>
            <a:r>
              <a:rPr sz="2000" spc="10" dirty="0">
                <a:latin typeface="Calibri"/>
                <a:cs typeface="Calibri"/>
              </a:rPr>
              <a:t>(seperti:</a:t>
            </a:r>
            <a:r>
              <a:rPr sz="2000" spc="-190" dirty="0">
                <a:latin typeface="Calibri"/>
                <a:cs typeface="Calibri"/>
              </a:rPr>
              <a:t> </a:t>
            </a:r>
            <a:r>
              <a:rPr sz="2000" spc="20" dirty="0">
                <a:latin typeface="Calibri"/>
                <a:cs typeface="Calibri"/>
              </a:rPr>
              <a:t>gunung</a:t>
            </a:r>
            <a:r>
              <a:rPr sz="2000" spc="-200" dirty="0">
                <a:latin typeface="Calibri"/>
                <a:cs typeface="Calibri"/>
              </a:rPr>
              <a:t> </a:t>
            </a:r>
            <a:r>
              <a:rPr sz="2000" spc="15" dirty="0">
                <a:latin typeface="Calibri"/>
                <a:cs typeface="Calibri"/>
              </a:rPr>
              <a:t>meletus</a:t>
            </a:r>
            <a:r>
              <a:rPr sz="2000" spc="-135" dirty="0">
                <a:latin typeface="Calibri"/>
                <a:cs typeface="Calibri"/>
              </a:rPr>
              <a:t> </a:t>
            </a:r>
            <a:r>
              <a:rPr sz="2000" spc="25" dirty="0">
                <a:latin typeface="Calibri"/>
                <a:cs typeface="Calibri"/>
              </a:rPr>
              <a:t>dan</a:t>
            </a:r>
            <a:r>
              <a:rPr sz="2000" spc="-105" dirty="0">
                <a:latin typeface="Calibri"/>
                <a:cs typeface="Calibri"/>
              </a:rPr>
              <a:t> </a:t>
            </a:r>
            <a:r>
              <a:rPr sz="2000" spc="5" dirty="0">
                <a:latin typeface="Calibri"/>
                <a:cs typeface="Calibri"/>
              </a:rPr>
              <a:t>kebakaran</a:t>
            </a:r>
            <a:r>
              <a:rPr sz="2000" spc="-105" dirty="0">
                <a:latin typeface="Calibri"/>
                <a:cs typeface="Calibri"/>
              </a:rPr>
              <a:t> </a:t>
            </a:r>
            <a:r>
              <a:rPr sz="2000" spc="15" dirty="0">
                <a:latin typeface="Calibri"/>
                <a:cs typeface="Calibri"/>
              </a:rPr>
              <a:t>hutan</a:t>
            </a:r>
            <a:r>
              <a:rPr sz="2000" spc="15" dirty="0">
                <a:latin typeface="Calibri"/>
                <a:cs typeface="Calibri"/>
              </a:rPr>
              <a:t>)</a:t>
            </a:r>
            <a:endParaRPr sz="2000" dirty="0">
              <a:latin typeface="Calibri"/>
              <a:cs typeface="Calibri"/>
            </a:endParaRPr>
          </a:p>
          <a:p>
            <a:pPr marL="190500" indent="-177800">
              <a:spcBef>
                <a:spcPts val="600"/>
              </a:spcBef>
              <a:buClr>
                <a:srgbClr val="3333CC"/>
              </a:buClr>
              <a:buFont typeface="Arial"/>
              <a:buChar char="•"/>
              <a:tabLst>
                <a:tab pos="190500" algn="l"/>
              </a:tabLst>
            </a:pPr>
            <a:r>
              <a:rPr sz="2000" b="1" dirty="0">
                <a:latin typeface="Calibri"/>
                <a:cs typeface="Calibri"/>
              </a:rPr>
              <a:t>Pemerintah</a:t>
            </a:r>
            <a:r>
              <a:rPr sz="2000" b="1" spc="-135" dirty="0">
                <a:latin typeface="Calibri"/>
                <a:cs typeface="Calibri"/>
              </a:rPr>
              <a:t> </a:t>
            </a:r>
            <a:r>
              <a:rPr sz="2000" b="1" spc="5" dirty="0">
                <a:latin typeface="Calibri"/>
                <a:cs typeface="Calibri"/>
              </a:rPr>
              <a:t>Daerah</a:t>
            </a:r>
            <a:endParaRPr sz="2000" dirty="0">
              <a:latin typeface="Calibri"/>
              <a:cs typeface="Calibri"/>
            </a:endParaRPr>
          </a:p>
          <a:p>
            <a:pPr marL="533400" lvl="1" indent="-177800">
              <a:spcBef>
                <a:spcPts val="100"/>
              </a:spcBef>
              <a:buClr>
                <a:srgbClr val="3333CC"/>
              </a:buClr>
              <a:buFont typeface="Arial"/>
              <a:buChar char="•"/>
              <a:tabLst>
                <a:tab pos="533400" algn="l"/>
              </a:tabLst>
            </a:pPr>
            <a:r>
              <a:rPr sz="2000" spc="10" dirty="0">
                <a:latin typeface="Calibri"/>
                <a:cs typeface="Calibri"/>
              </a:rPr>
              <a:t>Perencanaan</a:t>
            </a:r>
            <a:r>
              <a:rPr sz="2000" spc="-105" dirty="0">
                <a:latin typeface="Calibri"/>
                <a:cs typeface="Calibri"/>
              </a:rPr>
              <a:t> </a:t>
            </a:r>
            <a:r>
              <a:rPr sz="2000" spc="25" dirty="0">
                <a:latin typeface="Calibri"/>
                <a:cs typeface="Calibri"/>
              </a:rPr>
              <a:t>tata</a:t>
            </a:r>
            <a:r>
              <a:rPr sz="2000" spc="-114" dirty="0">
                <a:latin typeface="Calibri"/>
                <a:cs typeface="Calibri"/>
              </a:rPr>
              <a:t> </a:t>
            </a:r>
            <a:r>
              <a:rPr sz="2000" spc="25" dirty="0">
                <a:latin typeface="Calibri"/>
                <a:cs typeface="Calibri"/>
              </a:rPr>
              <a:t>ruang</a:t>
            </a:r>
            <a:r>
              <a:rPr sz="2000" spc="-200" dirty="0">
                <a:latin typeface="Calibri"/>
                <a:cs typeface="Calibri"/>
              </a:rPr>
              <a:t> </a:t>
            </a:r>
            <a:r>
              <a:rPr sz="2000" spc="15" dirty="0">
                <a:latin typeface="Calibri"/>
                <a:cs typeface="Calibri"/>
              </a:rPr>
              <a:t>wilayah</a:t>
            </a:r>
            <a:r>
              <a:rPr sz="2000" spc="-10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(perkotaan</a:t>
            </a:r>
            <a:r>
              <a:rPr sz="2000" spc="-105" dirty="0">
                <a:latin typeface="Calibri"/>
                <a:cs typeface="Calibri"/>
              </a:rPr>
              <a:t> </a:t>
            </a:r>
            <a:r>
              <a:rPr sz="2000" spc="25" dirty="0">
                <a:latin typeface="Calibri"/>
                <a:cs typeface="Calibri"/>
              </a:rPr>
              <a:t>dan</a:t>
            </a:r>
            <a:r>
              <a:rPr sz="2000" spc="-105" dirty="0">
                <a:latin typeface="Calibri"/>
                <a:cs typeface="Calibri"/>
              </a:rPr>
              <a:t> </a:t>
            </a:r>
            <a:r>
              <a:rPr sz="2000" spc="10" dirty="0">
                <a:latin typeface="Calibri"/>
                <a:cs typeface="Calibri"/>
              </a:rPr>
              <a:t>pedesaan</a:t>
            </a:r>
            <a:r>
              <a:rPr sz="2000" spc="10" dirty="0">
                <a:latin typeface="Calibri"/>
                <a:cs typeface="Calibri"/>
              </a:rPr>
              <a:t>)</a:t>
            </a:r>
            <a:endParaRPr sz="2000" dirty="0">
              <a:latin typeface="Calibri"/>
              <a:cs typeface="Calibri"/>
            </a:endParaRPr>
          </a:p>
          <a:p>
            <a:pPr marL="190500" indent="-177800">
              <a:spcBef>
                <a:spcPts val="600"/>
              </a:spcBef>
              <a:buClr>
                <a:srgbClr val="3333CC"/>
              </a:buClr>
              <a:buFont typeface="Arial"/>
              <a:buChar char="•"/>
              <a:tabLst>
                <a:tab pos="190500" algn="l"/>
              </a:tabLst>
            </a:pPr>
            <a:r>
              <a:rPr sz="2000" b="1" dirty="0">
                <a:latin typeface="Calibri"/>
                <a:cs typeface="Calibri"/>
              </a:rPr>
              <a:t>Ahli</a:t>
            </a:r>
            <a:r>
              <a:rPr sz="2000" b="1" spc="-50" dirty="0">
                <a:latin typeface="Calibri"/>
                <a:cs typeface="Calibri"/>
              </a:rPr>
              <a:t> </a:t>
            </a:r>
            <a:r>
              <a:rPr sz="2000" b="1" spc="10" dirty="0">
                <a:latin typeface="Calibri"/>
                <a:cs typeface="Calibri"/>
              </a:rPr>
              <a:t>teknik</a:t>
            </a:r>
            <a:endParaRPr sz="2000" dirty="0">
              <a:latin typeface="Calibri"/>
              <a:cs typeface="Calibri"/>
            </a:endParaRPr>
          </a:p>
          <a:p>
            <a:pPr marL="533400" marR="10795" lvl="1" indent="-177800">
              <a:lnSpc>
                <a:spcPts val="2200"/>
              </a:lnSpc>
              <a:spcBef>
                <a:spcPts val="340"/>
              </a:spcBef>
              <a:buClr>
                <a:srgbClr val="3333CC"/>
              </a:buClr>
              <a:buFont typeface="Arial"/>
              <a:buChar char="•"/>
              <a:tabLst>
                <a:tab pos="533400" algn="l"/>
              </a:tabLst>
            </a:pPr>
            <a:r>
              <a:rPr sz="2000" spc="-10" dirty="0">
                <a:latin typeface="Calibri"/>
                <a:cs typeface="Calibri"/>
              </a:rPr>
              <a:t>Perencanaan </a:t>
            </a:r>
            <a:r>
              <a:rPr sz="2000" spc="-5" dirty="0">
                <a:latin typeface="Calibri"/>
                <a:cs typeface="Calibri"/>
              </a:rPr>
              <a:t>pembangunan (seperti pembangunan </a:t>
            </a:r>
            <a:r>
              <a:rPr sz="2000" spc="25" dirty="0">
                <a:latin typeface="Calibri"/>
                <a:cs typeface="Calibri"/>
              </a:rPr>
              <a:t>dan </a:t>
            </a:r>
            <a:r>
              <a:rPr sz="2000" spc="-10" dirty="0">
                <a:latin typeface="Calibri"/>
                <a:cs typeface="Calibri"/>
              </a:rPr>
              <a:t>lintasan </a:t>
            </a:r>
            <a:r>
              <a:rPr sz="2000" spc="-15" dirty="0">
                <a:latin typeface="Calibri"/>
                <a:cs typeface="Calibri"/>
              </a:rPr>
              <a:t>jalan serta  </a:t>
            </a:r>
            <a:r>
              <a:rPr sz="2000" spc="20" dirty="0">
                <a:latin typeface="Calibri"/>
                <a:cs typeface="Calibri"/>
              </a:rPr>
              <a:t>letak</a:t>
            </a:r>
            <a:r>
              <a:rPr sz="2000" spc="-16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gedung</a:t>
            </a:r>
            <a:r>
              <a:rPr sz="2000" dirty="0">
                <a:latin typeface="Calibri"/>
                <a:cs typeface="Calibri"/>
              </a:rPr>
              <a:t>)</a:t>
            </a:r>
          </a:p>
          <a:p>
            <a:pPr marL="190500" indent="-177800">
              <a:spcBef>
                <a:spcPts val="560"/>
              </a:spcBef>
              <a:buClr>
                <a:srgbClr val="3333CC"/>
              </a:buClr>
              <a:buFont typeface="Arial"/>
              <a:buChar char="•"/>
              <a:tabLst>
                <a:tab pos="190500" algn="l"/>
              </a:tabLst>
            </a:pPr>
            <a:r>
              <a:rPr sz="2000" b="1" dirty="0">
                <a:latin typeface="Calibri"/>
                <a:cs typeface="Calibri"/>
              </a:rPr>
              <a:t>Ahli</a:t>
            </a:r>
            <a:r>
              <a:rPr sz="2000" b="1" spc="-50" dirty="0">
                <a:latin typeface="Calibri"/>
                <a:cs typeface="Calibri"/>
              </a:rPr>
              <a:t> </a:t>
            </a:r>
            <a:r>
              <a:rPr sz="2000" b="1" spc="-5" dirty="0">
                <a:latin typeface="Calibri"/>
                <a:cs typeface="Calibri"/>
              </a:rPr>
              <a:t>Lingkungan</a:t>
            </a:r>
            <a:endParaRPr sz="2000" dirty="0">
              <a:latin typeface="Calibri"/>
              <a:cs typeface="Calibri"/>
            </a:endParaRPr>
          </a:p>
          <a:p>
            <a:pPr marL="533400" lvl="1" indent="-177800">
              <a:spcBef>
                <a:spcPts val="100"/>
              </a:spcBef>
              <a:buClr>
                <a:srgbClr val="3333CC"/>
              </a:buClr>
              <a:buFont typeface="Arial"/>
              <a:buChar char="•"/>
              <a:tabLst>
                <a:tab pos="533400" algn="l"/>
              </a:tabLst>
            </a:pPr>
            <a:r>
              <a:rPr sz="2000" spc="10" dirty="0">
                <a:latin typeface="Calibri"/>
                <a:cs typeface="Calibri"/>
              </a:rPr>
              <a:t>Pengamatan</a:t>
            </a:r>
            <a:r>
              <a:rPr sz="2000" spc="-110" dirty="0">
                <a:latin typeface="Calibri"/>
                <a:cs typeface="Calibri"/>
              </a:rPr>
              <a:t> </a:t>
            </a:r>
            <a:r>
              <a:rPr sz="2000" spc="15" dirty="0">
                <a:latin typeface="Calibri"/>
                <a:cs typeface="Calibri"/>
              </a:rPr>
              <a:t>kualitas</a:t>
            </a:r>
            <a:r>
              <a:rPr sz="2000" spc="-140" dirty="0">
                <a:latin typeface="Calibri"/>
                <a:cs typeface="Calibri"/>
              </a:rPr>
              <a:t> </a:t>
            </a:r>
            <a:r>
              <a:rPr sz="2000" spc="5" dirty="0">
                <a:latin typeface="Calibri"/>
                <a:cs typeface="Calibri"/>
              </a:rPr>
              <a:t>lingkungan</a:t>
            </a:r>
            <a:r>
              <a:rPr sz="2000" spc="-105" dirty="0">
                <a:latin typeface="Calibri"/>
                <a:cs typeface="Calibri"/>
              </a:rPr>
              <a:t> </a:t>
            </a:r>
            <a:r>
              <a:rPr sz="2000" spc="10" dirty="0">
                <a:latin typeface="Calibri"/>
                <a:cs typeface="Calibri"/>
              </a:rPr>
              <a:t>(seperti</a:t>
            </a:r>
            <a:r>
              <a:rPr sz="2000" spc="-114" dirty="0">
                <a:latin typeface="Calibri"/>
                <a:cs typeface="Calibri"/>
              </a:rPr>
              <a:t> </a:t>
            </a:r>
            <a:r>
              <a:rPr sz="2000" spc="25" dirty="0">
                <a:latin typeface="Calibri"/>
                <a:cs typeface="Calibri"/>
              </a:rPr>
              <a:t>air</a:t>
            </a:r>
            <a:r>
              <a:rPr sz="2000" spc="-155" dirty="0">
                <a:latin typeface="Calibri"/>
                <a:cs typeface="Calibri"/>
              </a:rPr>
              <a:t> </a:t>
            </a:r>
            <a:r>
              <a:rPr sz="2000" spc="25" dirty="0">
                <a:latin typeface="Calibri"/>
                <a:cs typeface="Calibri"/>
              </a:rPr>
              <a:t>dan</a:t>
            </a:r>
            <a:r>
              <a:rPr sz="2000" spc="-105" dirty="0">
                <a:latin typeface="Calibri"/>
                <a:cs typeface="Calibri"/>
              </a:rPr>
              <a:t> </a:t>
            </a:r>
            <a:r>
              <a:rPr sz="2000" spc="25" dirty="0">
                <a:latin typeface="Calibri"/>
                <a:cs typeface="Calibri"/>
              </a:rPr>
              <a:t>udara</a:t>
            </a:r>
            <a:r>
              <a:rPr sz="2000" spc="25" dirty="0">
                <a:latin typeface="Calibri"/>
                <a:cs typeface="Calibri"/>
              </a:rPr>
              <a:t>)</a:t>
            </a:r>
            <a:endParaRPr sz="2000" dirty="0">
              <a:latin typeface="Calibri"/>
              <a:cs typeface="Calibri"/>
            </a:endParaRPr>
          </a:p>
          <a:p>
            <a:pPr marL="190500" indent="-177800">
              <a:spcBef>
                <a:spcPts val="600"/>
              </a:spcBef>
              <a:buClr>
                <a:srgbClr val="3333CC"/>
              </a:buClr>
              <a:buFont typeface="Arial"/>
              <a:buChar char="•"/>
              <a:tabLst>
                <a:tab pos="190500" algn="l"/>
              </a:tabLst>
            </a:pPr>
            <a:r>
              <a:rPr sz="2000" b="1" dirty="0">
                <a:latin typeface="Calibri"/>
                <a:cs typeface="Calibri"/>
              </a:rPr>
              <a:t>Sopir</a:t>
            </a:r>
            <a:endParaRPr sz="2000" dirty="0">
              <a:latin typeface="Calibri"/>
              <a:cs typeface="Calibri"/>
            </a:endParaRPr>
          </a:p>
          <a:p>
            <a:pPr marL="533400" marR="5715" lvl="1" indent="-177800">
              <a:lnSpc>
                <a:spcPts val="2200"/>
              </a:lnSpc>
              <a:spcBef>
                <a:spcPts val="340"/>
              </a:spcBef>
              <a:buClr>
                <a:srgbClr val="3333CC"/>
              </a:buClr>
              <a:buFont typeface="Arial"/>
              <a:buChar char="•"/>
              <a:tabLst>
                <a:tab pos="533400" algn="l"/>
              </a:tabLst>
            </a:pPr>
            <a:r>
              <a:rPr sz="2000" dirty="0">
                <a:latin typeface="Calibri"/>
                <a:cs typeface="Calibri"/>
              </a:rPr>
              <a:t>Bantuan </a:t>
            </a:r>
            <a:r>
              <a:rPr sz="2000" spc="-10" dirty="0">
                <a:latin typeface="Calibri"/>
                <a:cs typeface="Calibri"/>
              </a:rPr>
              <a:t>navigasi </a:t>
            </a:r>
            <a:r>
              <a:rPr sz="2000" dirty="0">
                <a:latin typeface="Calibri"/>
                <a:cs typeface="Calibri"/>
              </a:rPr>
              <a:t>/ </a:t>
            </a:r>
            <a:r>
              <a:rPr sz="2000" spc="5" dirty="0">
                <a:latin typeface="Calibri"/>
                <a:cs typeface="Calibri"/>
              </a:rPr>
              <a:t>perjalanan </a:t>
            </a:r>
            <a:r>
              <a:rPr sz="2000" spc="-20" dirty="0">
                <a:latin typeface="Calibri"/>
                <a:cs typeface="Calibri"/>
              </a:rPr>
              <a:t>(lintasan </a:t>
            </a:r>
            <a:r>
              <a:rPr sz="2000" spc="-5" dirty="0">
                <a:latin typeface="Calibri"/>
                <a:cs typeface="Calibri"/>
              </a:rPr>
              <a:t>terpendek </a:t>
            </a:r>
            <a:r>
              <a:rPr sz="2000" spc="-10" dirty="0">
                <a:latin typeface="Calibri"/>
                <a:cs typeface="Calibri"/>
              </a:rPr>
              <a:t>untuk menghindari </a:t>
            </a:r>
            <a:r>
              <a:rPr sz="2000" dirty="0">
                <a:latin typeface="Calibri"/>
                <a:cs typeface="Calibri"/>
              </a:rPr>
              <a:t>macet,  </a:t>
            </a:r>
            <a:r>
              <a:rPr sz="2000" spc="15" dirty="0">
                <a:latin typeface="Calibri"/>
                <a:cs typeface="Calibri"/>
              </a:rPr>
              <a:t>demo,</a:t>
            </a:r>
            <a:r>
              <a:rPr sz="2000" spc="-155" dirty="0">
                <a:latin typeface="Calibri"/>
                <a:cs typeface="Calibri"/>
              </a:rPr>
              <a:t> </a:t>
            </a:r>
            <a:r>
              <a:rPr sz="2000" spc="20" dirty="0">
                <a:latin typeface="Calibri"/>
                <a:cs typeface="Calibri"/>
              </a:rPr>
              <a:t>tawuran,</a:t>
            </a:r>
            <a:r>
              <a:rPr sz="2000" spc="-15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banjir,</a:t>
            </a:r>
            <a:r>
              <a:rPr sz="2000" spc="-1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kecelakaan</a:t>
            </a:r>
            <a:r>
              <a:rPr sz="2000" dirty="0">
                <a:latin typeface="Calibri"/>
                <a:cs typeface="Calibri"/>
              </a:rPr>
              <a:t>)</a:t>
            </a:r>
          </a:p>
          <a:p>
            <a:pPr marL="190500" indent="-177800">
              <a:spcBef>
                <a:spcPts val="560"/>
              </a:spcBef>
              <a:buClr>
                <a:srgbClr val="3333CC"/>
              </a:buClr>
              <a:buFont typeface="Arial"/>
              <a:buChar char="•"/>
              <a:tabLst>
                <a:tab pos="190500" algn="l"/>
              </a:tabLst>
            </a:pPr>
            <a:r>
              <a:rPr sz="2000" b="1" spc="10" dirty="0">
                <a:latin typeface="Calibri"/>
                <a:cs typeface="Calibri"/>
              </a:rPr>
              <a:t>Distributor</a:t>
            </a:r>
            <a:endParaRPr sz="2000" dirty="0">
              <a:latin typeface="Calibri"/>
              <a:cs typeface="Calibri"/>
            </a:endParaRPr>
          </a:p>
          <a:p>
            <a:pPr marL="533400" marR="10795" lvl="1" indent="-177800">
              <a:lnSpc>
                <a:spcPts val="2200"/>
              </a:lnSpc>
              <a:spcBef>
                <a:spcPts val="340"/>
              </a:spcBef>
              <a:buClr>
                <a:srgbClr val="3333CC"/>
              </a:buClr>
              <a:buFont typeface="Arial"/>
              <a:buChar char="•"/>
              <a:tabLst>
                <a:tab pos="533400" algn="l"/>
              </a:tabLst>
            </a:pPr>
            <a:r>
              <a:rPr sz="2000" spc="5" dirty="0">
                <a:latin typeface="Calibri"/>
                <a:cs typeface="Calibri"/>
              </a:rPr>
              <a:t>Monitoring </a:t>
            </a:r>
            <a:r>
              <a:rPr sz="2000" spc="-15" dirty="0">
                <a:latin typeface="Calibri"/>
                <a:cs typeface="Calibri"/>
              </a:rPr>
              <a:t>stock </a:t>
            </a:r>
            <a:r>
              <a:rPr sz="2000" spc="-5" dirty="0">
                <a:latin typeface="Calibri"/>
                <a:cs typeface="Calibri"/>
              </a:rPr>
              <a:t>dan distribusi </a:t>
            </a:r>
            <a:r>
              <a:rPr sz="2000" spc="-10" dirty="0">
                <a:latin typeface="Calibri"/>
                <a:cs typeface="Calibri"/>
              </a:rPr>
              <a:t>(kebutuhan </a:t>
            </a:r>
            <a:r>
              <a:rPr sz="2000" spc="5" dirty="0">
                <a:latin typeface="Calibri"/>
                <a:cs typeface="Calibri"/>
              </a:rPr>
              <a:t>stock </a:t>
            </a:r>
            <a:r>
              <a:rPr sz="2000" spc="-5" dirty="0">
                <a:latin typeface="Calibri"/>
                <a:cs typeface="Calibri"/>
              </a:rPr>
              <a:t>dan </a:t>
            </a:r>
            <a:r>
              <a:rPr sz="2000" dirty="0">
                <a:latin typeface="Calibri"/>
                <a:cs typeface="Calibri"/>
              </a:rPr>
              <a:t>sumber </a:t>
            </a:r>
            <a:r>
              <a:rPr sz="2000" spc="-15" dirty="0">
                <a:latin typeface="Calibri"/>
                <a:cs typeface="Calibri"/>
              </a:rPr>
              <a:t>komoditi serta  </a:t>
            </a:r>
            <a:r>
              <a:rPr sz="2000" spc="20" dirty="0">
                <a:latin typeface="Calibri"/>
                <a:cs typeface="Calibri"/>
              </a:rPr>
              <a:t>lokasi</a:t>
            </a:r>
            <a:r>
              <a:rPr sz="2000" spc="-120" dirty="0">
                <a:latin typeface="Calibri"/>
                <a:cs typeface="Calibri"/>
              </a:rPr>
              <a:t> </a:t>
            </a:r>
            <a:r>
              <a:rPr sz="2000" spc="5" dirty="0">
                <a:latin typeface="Calibri"/>
                <a:cs typeface="Calibri"/>
              </a:rPr>
              <a:t>konsumen</a:t>
            </a:r>
            <a:r>
              <a:rPr sz="2000" spc="5" dirty="0">
                <a:latin typeface="Calibri"/>
                <a:cs typeface="Calibri"/>
              </a:rPr>
              <a:t>)</a:t>
            </a:r>
            <a:endParaRPr sz="20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648473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31391" y="712693"/>
            <a:ext cx="3088005" cy="528320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spc="-25" dirty="0">
                <a:latin typeface="Calibri Light"/>
                <a:cs typeface="Calibri Light"/>
              </a:rPr>
              <a:t>Konsep </a:t>
            </a:r>
            <a:r>
              <a:rPr sz="3300" spc="-15" dirty="0">
                <a:latin typeface="Calibri Light"/>
                <a:cs typeface="Calibri Light"/>
              </a:rPr>
              <a:t>Real</a:t>
            </a:r>
            <a:r>
              <a:rPr sz="3300" spc="35" dirty="0">
                <a:latin typeface="Calibri Light"/>
                <a:cs typeface="Calibri Light"/>
              </a:rPr>
              <a:t> </a:t>
            </a:r>
            <a:r>
              <a:rPr sz="3300" spc="-45" dirty="0">
                <a:latin typeface="Calibri Light"/>
                <a:cs typeface="Calibri Light"/>
              </a:rPr>
              <a:t>Word</a:t>
            </a:r>
            <a:endParaRPr sz="3300">
              <a:latin typeface="Calibri Light"/>
              <a:cs typeface="Calibri 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231390" y="1807845"/>
            <a:ext cx="7734300" cy="916940"/>
          </a:xfrm>
          <a:prstGeom prst="rect">
            <a:avLst/>
          </a:prstGeom>
        </p:spPr>
        <p:txBody>
          <a:bodyPr vert="horz" wrap="square" lIns="0" tIns="46990" rIns="0" bIns="0" rtlCol="0">
            <a:spAutoFit/>
          </a:bodyPr>
          <a:lstStyle/>
          <a:p>
            <a:pPr marL="190500" marR="5080" indent="-177800">
              <a:lnSpc>
                <a:spcPct val="89300"/>
              </a:lnSpc>
              <a:spcBef>
                <a:spcPts val="370"/>
              </a:spcBef>
              <a:buFont typeface="Arial"/>
              <a:buChar char="•"/>
              <a:tabLst>
                <a:tab pos="190500" algn="l"/>
              </a:tabLst>
            </a:pPr>
            <a:r>
              <a:rPr lang="en-US" sz="2100" spc="-10" dirty="0">
                <a:latin typeface="Calibri"/>
                <a:cs typeface="Calibri"/>
              </a:rPr>
              <a:t>C</a:t>
            </a:r>
            <a:r>
              <a:rPr sz="2100" spc="-10" dirty="0" smtClean="0">
                <a:latin typeface="Calibri"/>
                <a:cs typeface="Calibri"/>
              </a:rPr>
              <a:t>ara </a:t>
            </a:r>
            <a:r>
              <a:rPr sz="2100" dirty="0">
                <a:latin typeface="Calibri"/>
                <a:cs typeface="Calibri"/>
              </a:rPr>
              <a:t>bagaimana SIG </a:t>
            </a:r>
            <a:r>
              <a:rPr sz="2100" spc="-5" dirty="0">
                <a:latin typeface="Calibri"/>
                <a:cs typeface="Calibri"/>
              </a:rPr>
              <a:t>mengubah </a:t>
            </a:r>
            <a:r>
              <a:rPr sz="2100" spc="-10" dirty="0">
                <a:latin typeface="Calibri"/>
                <a:cs typeface="Calibri"/>
              </a:rPr>
              <a:t>realitas fisik </a:t>
            </a:r>
            <a:r>
              <a:rPr sz="2100" spc="-15" dirty="0">
                <a:latin typeface="Calibri"/>
                <a:cs typeface="Calibri"/>
              </a:rPr>
              <a:t>sebuah </a:t>
            </a:r>
            <a:r>
              <a:rPr sz="2100" dirty="0">
                <a:latin typeface="Calibri"/>
                <a:cs typeface="Calibri"/>
              </a:rPr>
              <a:t>dunia  menggunakan </a:t>
            </a:r>
            <a:r>
              <a:rPr sz="2100" spc="-10" dirty="0">
                <a:latin typeface="Calibri"/>
                <a:cs typeface="Calibri"/>
              </a:rPr>
              <a:t>model menjadi </a:t>
            </a:r>
            <a:r>
              <a:rPr sz="2100" spc="-15" dirty="0">
                <a:latin typeface="Calibri"/>
                <a:cs typeface="Calibri"/>
              </a:rPr>
              <a:t>sebuah sistem </a:t>
            </a:r>
            <a:r>
              <a:rPr sz="2100" spc="-10" dirty="0">
                <a:latin typeface="Calibri"/>
                <a:cs typeface="Calibri"/>
              </a:rPr>
              <a:t>informasi </a:t>
            </a:r>
            <a:r>
              <a:rPr sz="2100" spc="-15" dirty="0">
                <a:latin typeface="Calibri"/>
                <a:cs typeface="Calibri"/>
              </a:rPr>
              <a:t>geografis </a:t>
            </a:r>
            <a:r>
              <a:rPr sz="2100" spc="5" dirty="0">
                <a:latin typeface="Calibri"/>
                <a:cs typeface="Calibri"/>
              </a:rPr>
              <a:t>yang  </a:t>
            </a:r>
            <a:r>
              <a:rPr sz="2100" spc="-10" dirty="0">
                <a:latin typeface="Calibri"/>
                <a:cs typeface="Calibri"/>
              </a:rPr>
              <a:t>dapat </a:t>
            </a:r>
            <a:r>
              <a:rPr sz="2100" dirty="0">
                <a:latin typeface="Calibri"/>
                <a:cs typeface="Calibri"/>
              </a:rPr>
              <a:t>disimpan, dimanipulasi, </a:t>
            </a:r>
            <a:r>
              <a:rPr sz="2100" spc="-15" dirty="0">
                <a:latin typeface="Calibri"/>
                <a:cs typeface="Calibri"/>
              </a:rPr>
              <a:t>diproses </a:t>
            </a:r>
            <a:r>
              <a:rPr sz="2100" spc="-5" dirty="0">
                <a:latin typeface="Calibri"/>
                <a:cs typeface="Calibri"/>
              </a:rPr>
              <a:t>dan</a:t>
            </a:r>
            <a:r>
              <a:rPr sz="2100" spc="-40" dirty="0">
                <a:latin typeface="Calibri"/>
                <a:cs typeface="Calibri"/>
              </a:rPr>
              <a:t> </a:t>
            </a:r>
            <a:r>
              <a:rPr sz="2100" spc="-15" dirty="0">
                <a:latin typeface="Calibri"/>
                <a:cs typeface="Calibri"/>
              </a:rPr>
              <a:t>dipresentasikan</a:t>
            </a:r>
            <a:endParaRPr sz="21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015237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31390" y="712693"/>
            <a:ext cx="3177540" cy="528320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spc="-25" dirty="0">
                <a:latin typeface="Calibri Light"/>
                <a:cs typeface="Calibri Light"/>
              </a:rPr>
              <a:t>Konsep</a:t>
            </a:r>
            <a:r>
              <a:rPr sz="3300" spc="-25" dirty="0">
                <a:latin typeface="Calibri Light"/>
                <a:cs typeface="Calibri Light"/>
              </a:rPr>
              <a:t> </a:t>
            </a:r>
            <a:r>
              <a:rPr sz="3300" spc="-15" dirty="0">
                <a:latin typeface="Calibri Light"/>
                <a:cs typeface="Calibri Light"/>
              </a:rPr>
              <a:t>Real</a:t>
            </a:r>
            <a:r>
              <a:rPr sz="3300" spc="50" dirty="0">
                <a:latin typeface="Calibri Light"/>
                <a:cs typeface="Calibri Light"/>
              </a:rPr>
              <a:t> </a:t>
            </a:r>
            <a:r>
              <a:rPr sz="3300" spc="-45" dirty="0">
                <a:latin typeface="Calibri Light"/>
                <a:cs typeface="Calibri Light"/>
              </a:rPr>
              <a:t>World</a:t>
            </a:r>
            <a:endParaRPr sz="3300" dirty="0">
              <a:latin typeface="Calibri Light"/>
              <a:cs typeface="Calibri Light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651000" y="1625600"/>
            <a:ext cx="8890000" cy="3886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886823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dirty="0" err="1" smtClean="0">
                <a:latin typeface="Kozuka Gothic Pro B" panose="020B0800000000000000" pitchFamily="34" charset="-128"/>
                <a:ea typeface="Kozuka Gothic Pro B" panose="020B0800000000000000" pitchFamily="34" charset="-128"/>
              </a:rPr>
              <a:t>Isu</a:t>
            </a:r>
            <a:endParaRPr lang="en-US" sz="6000" b="1" dirty="0">
              <a:latin typeface="Kozuka Gothic Pro B" panose="020B0800000000000000" pitchFamily="34" charset="-128"/>
              <a:ea typeface="Kozuka Gothic Pro B" panose="020B0800000000000000" pitchFamily="34" charset="-12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dirty="0" err="1">
                <a:latin typeface="Kozuka Gothic Pro B" panose="020B0800000000000000" pitchFamily="34" charset="-128"/>
                <a:ea typeface="Kozuka Gothic Pro B" panose="020B0800000000000000" pitchFamily="34" charset="-128"/>
              </a:rPr>
              <a:t>Digunakan</a:t>
            </a:r>
            <a:r>
              <a:rPr lang="en-US" dirty="0">
                <a:latin typeface="Kozuka Gothic Pro B" panose="020B0800000000000000" pitchFamily="34" charset="-128"/>
                <a:ea typeface="Kozuka Gothic Pro B" panose="020B0800000000000000" pitchFamily="34" charset="-128"/>
              </a:rPr>
              <a:t> </a:t>
            </a:r>
            <a:r>
              <a:rPr lang="en-US" dirty="0" err="1">
                <a:latin typeface="Kozuka Gothic Pro B" panose="020B0800000000000000" pitchFamily="34" charset="-128"/>
                <a:ea typeface="Kozuka Gothic Pro B" panose="020B0800000000000000" pitchFamily="34" charset="-128"/>
              </a:rPr>
              <a:t>untuk</a:t>
            </a:r>
            <a:r>
              <a:rPr lang="en-US" dirty="0">
                <a:latin typeface="Kozuka Gothic Pro B" panose="020B0800000000000000" pitchFamily="34" charset="-128"/>
                <a:ea typeface="Kozuka Gothic Pro B" panose="020B0800000000000000" pitchFamily="34" charset="-128"/>
              </a:rPr>
              <a:t> </a:t>
            </a:r>
            <a:r>
              <a:rPr lang="en-US" dirty="0" err="1">
                <a:latin typeface="Kozuka Gothic Pro B" panose="020B0800000000000000" pitchFamily="34" charset="-128"/>
                <a:ea typeface="Kozuka Gothic Pro B" panose="020B0800000000000000" pitchFamily="34" charset="-128"/>
              </a:rPr>
              <a:t>Tugas</a:t>
            </a:r>
            <a:r>
              <a:rPr lang="en-US" dirty="0">
                <a:latin typeface="Kozuka Gothic Pro B" panose="020B0800000000000000" pitchFamily="34" charset="-128"/>
                <a:ea typeface="Kozuka Gothic Pro B" panose="020B0800000000000000" pitchFamily="34" charset="-128"/>
              </a:rPr>
              <a:t> </a:t>
            </a:r>
            <a:r>
              <a:rPr lang="en-US" dirty="0" err="1">
                <a:latin typeface="Kozuka Gothic Pro B" panose="020B0800000000000000" pitchFamily="34" charset="-128"/>
                <a:ea typeface="Kozuka Gothic Pro B" panose="020B0800000000000000" pitchFamily="34" charset="-128"/>
              </a:rPr>
              <a:t>Akhir</a:t>
            </a:r>
            <a:r>
              <a:rPr lang="en-US" dirty="0">
                <a:latin typeface="Kozuka Gothic Pro B" panose="020B0800000000000000" pitchFamily="34" charset="-128"/>
                <a:ea typeface="Kozuka Gothic Pro B" panose="020B0800000000000000" pitchFamily="34" charset="-128"/>
              </a:rPr>
              <a:t> /</a:t>
            </a:r>
            <a:r>
              <a:rPr lang="en-US" dirty="0" err="1" smtClean="0">
                <a:latin typeface="Kozuka Gothic Pro B" panose="020B0800000000000000" pitchFamily="34" charset="-128"/>
                <a:ea typeface="Kozuka Gothic Pro B" panose="020B0800000000000000" pitchFamily="34" charset="-128"/>
              </a:rPr>
              <a:t>Skripsi</a:t>
            </a:r>
            <a:endParaRPr lang="en-US" dirty="0" smtClean="0">
              <a:latin typeface="Kozuka Gothic Pro B" panose="020B0800000000000000" pitchFamily="34" charset="-128"/>
              <a:ea typeface="Kozuka Gothic Pro B" panose="020B0800000000000000" pitchFamily="34" charset="-128"/>
            </a:endParaRPr>
          </a:p>
          <a:p>
            <a:pPr marL="514350" indent="-51435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dirty="0" err="1" smtClean="0">
                <a:latin typeface="Kozuka Gothic Pro B" panose="020B0800000000000000" pitchFamily="34" charset="-128"/>
                <a:ea typeface="Kozuka Gothic Pro B" panose="020B0800000000000000" pitchFamily="34" charset="-128"/>
              </a:rPr>
              <a:t>Hampir</a:t>
            </a:r>
            <a:r>
              <a:rPr lang="en-US" dirty="0" smtClean="0">
                <a:latin typeface="Kozuka Gothic Pro B" panose="020B0800000000000000" pitchFamily="34" charset="-128"/>
                <a:ea typeface="Kozuka Gothic Pro B" panose="020B0800000000000000" pitchFamily="34" charset="-128"/>
              </a:rPr>
              <a:t> </a:t>
            </a:r>
            <a:r>
              <a:rPr lang="en-US" dirty="0" err="1">
                <a:latin typeface="Kozuka Gothic Pro B" panose="020B0800000000000000" pitchFamily="34" charset="-128"/>
                <a:ea typeface="Kozuka Gothic Pro B" panose="020B0800000000000000" pitchFamily="34" charset="-128"/>
              </a:rPr>
              <a:t>semua</a:t>
            </a:r>
            <a:r>
              <a:rPr lang="en-US" dirty="0">
                <a:latin typeface="Kozuka Gothic Pro B" panose="020B0800000000000000" pitchFamily="34" charset="-128"/>
                <a:ea typeface="Kozuka Gothic Pro B" panose="020B0800000000000000" pitchFamily="34" charset="-128"/>
              </a:rPr>
              <a:t> </a:t>
            </a:r>
            <a:r>
              <a:rPr lang="en-US" dirty="0" err="1">
                <a:latin typeface="Kozuka Gothic Pro B" panose="020B0800000000000000" pitchFamily="34" charset="-128"/>
                <a:ea typeface="Kozuka Gothic Pro B" panose="020B0800000000000000" pitchFamily="34" charset="-128"/>
              </a:rPr>
              <a:t>proyek</a:t>
            </a:r>
            <a:r>
              <a:rPr lang="en-US" dirty="0">
                <a:latin typeface="Kozuka Gothic Pro B" panose="020B0800000000000000" pitchFamily="34" charset="-128"/>
                <a:ea typeface="Kozuka Gothic Pro B" panose="020B0800000000000000" pitchFamily="34" charset="-128"/>
              </a:rPr>
              <a:t> </a:t>
            </a:r>
            <a:r>
              <a:rPr lang="en-US" dirty="0" err="1">
                <a:latin typeface="Kozuka Gothic Pro B" panose="020B0800000000000000" pitchFamily="34" charset="-128"/>
                <a:ea typeface="Kozuka Gothic Pro B" panose="020B0800000000000000" pitchFamily="34" charset="-128"/>
              </a:rPr>
              <a:t>sudah</a:t>
            </a:r>
            <a:r>
              <a:rPr lang="en-US" dirty="0">
                <a:latin typeface="Kozuka Gothic Pro B" panose="020B0800000000000000" pitchFamily="34" charset="-128"/>
                <a:ea typeface="Kozuka Gothic Pro B" panose="020B0800000000000000" pitchFamily="34" charset="-128"/>
              </a:rPr>
              <a:t> </a:t>
            </a:r>
            <a:r>
              <a:rPr lang="en-US" dirty="0" err="1">
                <a:latin typeface="Kozuka Gothic Pro B" panose="020B0800000000000000" pitchFamily="34" charset="-128"/>
                <a:ea typeface="Kozuka Gothic Pro B" panose="020B0800000000000000" pitchFamily="34" charset="-128"/>
              </a:rPr>
              <a:t>mulai</a:t>
            </a:r>
            <a:r>
              <a:rPr lang="en-US" dirty="0">
                <a:latin typeface="Kozuka Gothic Pro B" panose="020B0800000000000000" pitchFamily="34" charset="-128"/>
                <a:ea typeface="Kozuka Gothic Pro B" panose="020B0800000000000000" pitchFamily="34" charset="-128"/>
              </a:rPr>
              <a:t> </a:t>
            </a:r>
            <a:r>
              <a:rPr lang="en-US" dirty="0" err="1">
                <a:latin typeface="Kozuka Gothic Pro B" panose="020B0800000000000000" pitchFamily="34" charset="-128"/>
                <a:ea typeface="Kozuka Gothic Pro B" panose="020B0800000000000000" pitchFamily="34" charset="-128"/>
              </a:rPr>
              <a:t>menambahkan</a:t>
            </a:r>
            <a:r>
              <a:rPr lang="en-US" dirty="0">
                <a:latin typeface="Kozuka Gothic Pro B" panose="020B0800000000000000" pitchFamily="34" charset="-128"/>
                <a:ea typeface="Kozuka Gothic Pro B" panose="020B0800000000000000" pitchFamily="34" charset="-128"/>
              </a:rPr>
              <a:t> </a:t>
            </a:r>
            <a:r>
              <a:rPr lang="en-US" dirty="0" err="1">
                <a:latin typeface="Kozuka Gothic Pro B" panose="020B0800000000000000" pitchFamily="34" charset="-128"/>
                <a:ea typeface="Kozuka Gothic Pro B" panose="020B0800000000000000" pitchFamily="34" charset="-128"/>
              </a:rPr>
              <a:t>modul</a:t>
            </a:r>
            <a:r>
              <a:rPr lang="en-US" dirty="0">
                <a:latin typeface="Kozuka Gothic Pro B" panose="020B0800000000000000" pitchFamily="34" charset="-128"/>
                <a:ea typeface="Kozuka Gothic Pro B" panose="020B0800000000000000" pitchFamily="34" charset="-128"/>
              </a:rPr>
              <a:t> </a:t>
            </a:r>
            <a:r>
              <a:rPr lang="en-US" dirty="0" smtClean="0">
                <a:latin typeface="Kozuka Gothic Pro B" panose="020B0800000000000000" pitchFamily="34" charset="-128"/>
                <a:ea typeface="Kozuka Gothic Pro B" panose="020B0800000000000000" pitchFamily="34" charset="-128"/>
              </a:rPr>
              <a:t>GIS</a:t>
            </a:r>
          </a:p>
          <a:p>
            <a:pPr marL="514350" indent="-51435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dirty="0" err="1" smtClean="0">
                <a:latin typeface="Kozuka Gothic Pro B" panose="020B0800000000000000" pitchFamily="34" charset="-128"/>
                <a:ea typeface="Kozuka Gothic Pro B" panose="020B0800000000000000" pitchFamily="34" charset="-128"/>
              </a:rPr>
              <a:t>Semakin</a:t>
            </a:r>
            <a:r>
              <a:rPr lang="en-US" dirty="0" smtClean="0">
                <a:latin typeface="Kozuka Gothic Pro B" panose="020B0800000000000000" pitchFamily="34" charset="-128"/>
                <a:ea typeface="Kozuka Gothic Pro B" panose="020B0800000000000000" pitchFamily="34" charset="-128"/>
              </a:rPr>
              <a:t> </a:t>
            </a:r>
            <a:r>
              <a:rPr lang="en-US" dirty="0" err="1" smtClean="0">
                <a:latin typeface="Kozuka Gothic Pro B" panose="020B0800000000000000" pitchFamily="34" charset="-128"/>
                <a:ea typeface="Kozuka Gothic Pro B" panose="020B0800000000000000" pitchFamily="34" charset="-128"/>
              </a:rPr>
              <a:t>mudah</a:t>
            </a:r>
            <a:r>
              <a:rPr lang="en-US" dirty="0" smtClean="0">
                <a:latin typeface="Kozuka Gothic Pro B" panose="020B0800000000000000" pitchFamily="34" charset="-128"/>
                <a:ea typeface="Kozuka Gothic Pro B" panose="020B0800000000000000" pitchFamily="34" charset="-128"/>
              </a:rPr>
              <a:t> </a:t>
            </a:r>
            <a:r>
              <a:rPr lang="en-US" dirty="0" err="1" smtClean="0">
                <a:latin typeface="Kozuka Gothic Pro B" panose="020B0800000000000000" pitchFamily="34" charset="-128"/>
                <a:ea typeface="Kozuka Gothic Pro B" panose="020B0800000000000000" pitchFamily="34" charset="-128"/>
              </a:rPr>
              <a:t>dengan</a:t>
            </a:r>
            <a:r>
              <a:rPr lang="en-US" dirty="0" smtClean="0">
                <a:latin typeface="Kozuka Gothic Pro B" panose="020B0800000000000000" pitchFamily="34" charset="-128"/>
                <a:ea typeface="Kozuka Gothic Pro B" panose="020B0800000000000000" pitchFamily="34" charset="-128"/>
              </a:rPr>
              <a:t> Google Map API</a:t>
            </a:r>
            <a:r>
              <a:rPr lang="en-US" sz="4400" dirty="0" smtClean="0">
                <a:latin typeface="Kozuka Gothic Pro B" panose="020B0800000000000000" pitchFamily="34" charset="-128"/>
                <a:ea typeface="Kozuka Gothic Pro B" panose="020B0800000000000000" pitchFamily="34" charset="-128"/>
              </a:rPr>
              <a:t> </a:t>
            </a:r>
            <a:r>
              <a:rPr lang="en-US" sz="4400" dirty="0" smtClean="0"/>
              <a:t/>
            </a:r>
            <a:br>
              <a:rPr lang="en-US" sz="4400" dirty="0" smtClean="0"/>
            </a:br>
            <a:endParaRPr lang="en-US" sz="4400" b="1" dirty="0">
              <a:latin typeface="Kozuka Gothic Pro M" panose="020B0700000000000000" pitchFamily="34" charset="-128"/>
              <a:ea typeface="Kozuka Gothic Pro M" panose="020B0700000000000000" pitchFamily="34" charset="-128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24561" b="41468"/>
          <a:stretch/>
        </p:blipFill>
        <p:spPr>
          <a:xfrm>
            <a:off x="0" y="5648446"/>
            <a:ext cx="12192000" cy="1202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936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31390" y="712693"/>
            <a:ext cx="4091940" cy="528320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spc="-10" dirty="0">
                <a:latin typeface="Calibri Light"/>
                <a:cs typeface="Calibri Light"/>
              </a:rPr>
              <a:t>Representasi </a:t>
            </a:r>
            <a:r>
              <a:rPr sz="3300" spc="-15" dirty="0">
                <a:latin typeface="Calibri Light"/>
                <a:cs typeface="Calibri Light"/>
              </a:rPr>
              <a:t>Real</a:t>
            </a:r>
            <a:r>
              <a:rPr sz="3300" spc="-204" dirty="0">
                <a:latin typeface="Calibri Light"/>
                <a:cs typeface="Calibri Light"/>
              </a:rPr>
              <a:t> </a:t>
            </a:r>
            <a:r>
              <a:rPr sz="3300" spc="-45" dirty="0">
                <a:latin typeface="Calibri Light"/>
                <a:cs typeface="Calibri Light"/>
              </a:rPr>
              <a:t>World</a:t>
            </a:r>
            <a:endParaRPr sz="3300">
              <a:latin typeface="Calibri Light"/>
              <a:cs typeface="Calibri Light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035300" y="2324100"/>
            <a:ext cx="6108700" cy="32639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123051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31390" y="712693"/>
            <a:ext cx="1998980" cy="528320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spc="10" dirty="0">
                <a:latin typeface="Calibri Light"/>
                <a:cs typeface="Calibri Light"/>
              </a:rPr>
              <a:t>Data</a:t>
            </a:r>
            <a:r>
              <a:rPr sz="3300" spc="-170" dirty="0">
                <a:latin typeface="Calibri Light"/>
                <a:cs typeface="Calibri Light"/>
              </a:rPr>
              <a:t> </a:t>
            </a:r>
            <a:r>
              <a:rPr sz="3300" spc="-40" dirty="0">
                <a:latin typeface="Calibri Light"/>
                <a:cs typeface="Calibri Light"/>
              </a:rPr>
              <a:t>Vektor</a:t>
            </a:r>
            <a:endParaRPr sz="3300">
              <a:latin typeface="Calibri Light"/>
              <a:cs typeface="Calibri Light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638800" y="1701800"/>
            <a:ext cx="4368800" cy="3987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032953" y="2512695"/>
            <a:ext cx="3170555" cy="25882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99"/>
              </a:lnSpc>
              <a:spcBef>
                <a:spcPts val="95"/>
              </a:spcBef>
            </a:pPr>
            <a:r>
              <a:rPr sz="2400" spc="10" dirty="0">
                <a:latin typeface="Times New Roman"/>
                <a:cs typeface="Times New Roman"/>
              </a:rPr>
              <a:t>model </a:t>
            </a:r>
            <a:r>
              <a:rPr sz="2400" spc="15" dirty="0">
                <a:latin typeface="Times New Roman"/>
                <a:cs typeface="Times New Roman"/>
              </a:rPr>
              <a:t>data </a:t>
            </a:r>
            <a:r>
              <a:rPr sz="2400" spc="5" dirty="0">
                <a:latin typeface="Times New Roman"/>
                <a:cs typeface="Times New Roman"/>
              </a:rPr>
              <a:t>yang </a:t>
            </a:r>
            <a:r>
              <a:rPr sz="2400" spc="15" dirty="0">
                <a:latin typeface="Times New Roman"/>
                <a:cs typeface="Times New Roman"/>
              </a:rPr>
              <a:t>paling  </a:t>
            </a:r>
            <a:r>
              <a:rPr sz="2400" spc="10" dirty="0">
                <a:latin typeface="Times New Roman"/>
                <a:cs typeface="Times New Roman"/>
              </a:rPr>
              <a:t>banyak </a:t>
            </a:r>
            <a:r>
              <a:rPr sz="2400" spc="5" dirty="0">
                <a:latin typeface="Times New Roman"/>
                <a:cs typeface="Times New Roman"/>
              </a:rPr>
              <a:t>digunakan,</a:t>
            </a:r>
            <a:r>
              <a:rPr sz="2400" spc="-270" dirty="0">
                <a:latin typeface="Times New Roman"/>
                <a:cs typeface="Times New Roman"/>
              </a:rPr>
              <a:t> </a:t>
            </a:r>
            <a:r>
              <a:rPr sz="2400" spc="10" dirty="0">
                <a:latin typeface="Times New Roman"/>
                <a:cs typeface="Times New Roman"/>
              </a:rPr>
              <a:t>model  ini </a:t>
            </a:r>
            <a:r>
              <a:rPr sz="2400" dirty="0">
                <a:latin typeface="Times New Roman"/>
                <a:cs typeface="Times New Roman"/>
              </a:rPr>
              <a:t>berbasiskan </a:t>
            </a:r>
            <a:r>
              <a:rPr sz="2400" spc="5" dirty="0">
                <a:latin typeface="Times New Roman"/>
                <a:cs typeface="Times New Roman"/>
              </a:rPr>
              <a:t>pada </a:t>
            </a:r>
            <a:r>
              <a:rPr sz="2400" spc="20" dirty="0">
                <a:latin typeface="Times New Roman"/>
                <a:cs typeface="Times New Roman"/>
              </a:rPr>
              <a:t>titik  </a:t>
            </a:r>
            <a:r>
              <a:rPr sz="2400" dirty="0">
                <a:latin typeface="Times New Roman"/>
                <a:cs typeface="Times New Roman"/>
              </a:rPr>
              <a:t>(</a:t>
            </a:r>
            <a:r>
              <a:rPr sz="2400" i="1" dirty="0">
                <a:latin typeface="Times New Roman"/>
                <a:cs typeface="Times New Roman"/>
              </a:rPr>
              <a:t>point</a:t>
            </a:r>
            <a:r>
              <a:rPr sz="2400" dirty="0">
                <a:latin typeface="Times New Roman"/>
                <a:cs typeface="Times New Roman"/>
              </a:rPr>
              <a:t>s) </a:t>
            </a:r>
            <a:r>
              <a:rPr sz="2400" spc="10" dirty="0">
                <a:latin typeface="Times New Roman"/>
                <a:cs typeface="Times New Roman"/>
              </a:rPr>
              <a:t>dengan </a:t>
            </a:r>
            <a:r>
              <a:rPr sz="2400" spc="15" dirty="0">
                <a:latin typeface="Times New Roman"/>
                <a:cs typeface="Times New Roman"/>
              </a:rPr>
              <a:t>nilai  </a:t>
            </a:r>
            <a:r>
              <a:rPr sz="2400" spc="5" dirty="0">
                <a:latin typeface="Times New Roman"/>
                <a:cs typeface="Times New Roman"/>
              </a:rPr>
              <a:t>koordinat </a:t>
            </a:r>
            <a:r>
              <a:rPr sz="2400" dirty="0">
                <a:latin typeface="Times New Roman"/>
                <a:cs typeface="Times New Roman"/>
              </a:rPr>
              <a:t>(x,y) </a:t>
            </a:r>
            <a:r>
              <a:rPr sz="2400" spc="5" dirty="0">
                <a:latin typeface="Times New Roman"/>
                <a:cs typeface="Times New Roman"/>
              </a:rPr>
              <a:t>untuk  </a:t>
            </a:r>
            <a:r>
              <a:rPr sz="2400" spc="10" dirty="0">
                <a:latin typeface="Times New Roman"/>
                <a:cs typeface="Times New Roman"/>
              </a:rPr>
              <a:t>membangun </a:t>
            </a:r>
            <a:r>
              <a:rPr sz="2400" spc="5" dirty="0">
                <a:latin typeface="Times New Roman"/>
                <a:cs typeface="Times New Roman"/>
              </a:rPr>
              <a:t>obyek  spasialnya</a:t>
            </a:r>
            <a:endParaRPr sz="240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6082141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31390" y="712693"/>
            <a:ext cx="1986280" cy="528320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spc="10" dirty="0">
                <a:latin typeface="Calibri Light"/>
                <a:cs typeface="Calibri Light"/>
              </a:rPr>
              <a:t>Data</a:t>
            </a:r>
            <a:r>
              <a:rPr sz="3300" spc="-155" dirty="0">
                <a:latin typeface="Calibri Light"/>
                <a:cs typeface="Calibri Light"/>
              </a:rPr>
              <a:t> </a:t>
            </a:r>
            <a:r>
              <a:rPr sz="3300" spc="10" dirty="0">
                <a:latin typeface="Calibri Light"/>
                <a:cs typeface="Calibri Light"/>
              </a:rPr>
              <a:t>Raster</a:t>
            </a:r>
            <a:endParaRPr sz="3300">
              <a:latin typeface="Calibri Light"/>
              <a:cs typeface="Calibri Light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876801" y="1778001"/>
            <a:ext cx="5524499" cy="39115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853565" y="2153920"/>
            <a:ext cx="2730500" cy="332486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0299"/>
              </a:lnSpc>
              <a:spcBef>
                <a:spcPts val="90"/>
              </a:spcBef>
            </a:pPr>
            <a:r>
              <a:rPr sz="2400" spc="5" dirty="0">
                <a:latin typeface="Times New Roman"/>
                <a:cs typeface="Times New Roman"/>
              </a:rPr>
              <a:t>Data </a:t>
            </a:r>
            <a:r>
              <a:rPr sz="2400" i="1" spc="-5" dirty="0">
                <a:latin typeface="Times New Roman"/>
                <a:cs typeface="Times New Roman"/>
              </a:rPr>
              <a:t>raster </a:t>
            </a:r>
            <a:r>
              <a:rPr sz="2400" dirty="0">
                <a:latin typeface="Times New Roman"/>
                <a:cs typeface="Times New Roman"/>
              </a:rPr>
              <a:t>sangat  </a:t>
            </a:r>
            <a:r>
              <a:rPr sz="2400" spc="15" dirty="0">
                <a:latin typeface="Times New Roman"/>
                <a:cs typeface="Times New Roman"/>
              </a:rPr>
              <a:t>baik </a:t>
            </a:r>
            <a:r>
              <a:rPr sz="2400" spc="5" dirty="0">
                <a:latin typeface="Times New Roman"/>
                <a:cs typeface="Times New Roman"/>
              </a:rPr>
              <a:t>untuk  </a:t>
            </a:r>
            <a:r>
              <a:rPr sz="2400" spc="10" dirty="0">
                <a:latin typeface="Times New Roman"/>
                <a:cs typeface="Times New Roman"/>
              </a:rPr>
              <a:t>merepresentasikan  batas-batas </a:t>
            </a:r>
            <a:r>
              <a:rPr sz="2400" spc="5" dirty="0">
                <a:latin typeface="Times New Roman"/>
                <a:cs typeface="Times New Roman"/>
              </a:rPr>
              <a:t>yang  berubah secara  </a:t>
            </a:r>
            <a:r>
              <a:rPr sz="2400" spc="10" dirty="0">
                <a:latin typeface="Times New Roman"/>
                <a:cs typeface="Times New Roman"/>
              </a:rPr>
              <a:t>gradual, </a:t>
            </a:r>
            <a:r>
              <a:rPr sz="2400" spc="5" dirty="0">
                <a:latin typeface="Times New Roman"/>
                <a:cs typeface="Times New Roman"/>
              </a:rPr>
              <a:t>seperti </a:t>
            </a:r>
            <a:r>
              <a:rPr sz="2400" spc="15" dirty="0">
                <a:latin typeface="Times New Roman"/>
                <a:cs typeface="Times New Roman"/>
              </a:rPr>
              <a:t>jenis  tanah, kelembaban  tanah, </a:t>
            </a:r>
            <a:r>
              <a:rPr sz="2400" spc="10" dirty="0">
                <a:latin typeface="Times New Roman"/>
                <a:cs typeface="Times New Roman"/>
              </a:rPr>
              <a:t>vegetasi, </a:t>
            </a:r>
            <a:r>
              <a:rPr sz="2400" spc="-10" dirty="0">
                <a:latin typeface="Times New Roman"/>
                <a:cs typeface="Times New Roman"/>
              </a:rPr>
              <a:t>suhu  </a:t>
            </a:r>
            <a:r>
              <a:rPr sz="2400" spc="15" dirty="0">
                <a:latin typeface="Times New Roman"/>
                <a:cs typeface="Times New Roman"/>
              </a:rPr>
              <a:t>tanah </a:t>
            </a:r>
            <a:r>
              <a:rPr sz="2400" spc="10" dirty="0">
                <a:latin typeface="Times New Roman"/>
                <a:cs typeface="Times New Roman"/>
              </a:rPr>
              <a:t>dan</a:t>
            </a:r>
            <a:r>
              <a:rPr sz="2400" spc="-200" dirty="0">
                <a:latin typeface="Times New Roman"/>
                <a:cs typeface="Times New Roman"/>
              </a:rPr>
              <a:t> </a:t>
            </a:r>
            <a:r>
              <a:rPr sz="2400" spc="10" dirty="0">
                <a:latin typeface="Times New Roman"/>
                <a:cs typeface="Times New Roman"/>
              </a:rPr>
              <a:t>sebagainya.</a:t>
            </a:r>
            <a:endParaRPr sz="240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7164604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24000" y="1193801"/>
            <a:ext cx="9144000" cy="56387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863038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142491" y="1310957"/>
            <a:ext cx="7452995" cy="36042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0500" indent="-177800">
              <a:spcBef>
                <a:spcPts val="100"/>
              </a:spcBef>
              <a:buFont typeface="Arial"/>
              <a:buChar char="•"/>
              <a:tabLst>
                <a:tab pos="190500" algn="l"/>
              </a:tabLst>
            </a:pPr>
            <a:r>
              <a:rPr sz="2800" b="1" spc="-5" dirty="0">
                <a:latin typeface="Calibri"/>
                <a:cs typeface="Calibri"/>
              </a:rPr>
              <a:t>Komputer</a:t>
            </a:r>
            <a:r>
              <a:rPr sz="2800" b="1" spc="-35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mencakup:</a:t>
            </a:r>
            <a:endParaRPr sz="2800">
              <a:latin typeface="Calibri"/>
              <a:cs typeface="Calibri"/>
            </a:endParaRPr>
          </a:p>
          <a:p>
            <a:pPr marL="533400" lvl="1" indent="-177800">
              <a:spcBef>
                <a:spcPts val="140"/>
              </a:spcBef>
              <a:buFont typeface="Arial"/>
              <a:buChar char="•"/>
              <a:tabLst>
                <a:tab pos="533400" algn="l"/>
              </a:tabLst>
            </a:pPr>
            <a:r>
              <a:rPr sz="2400" spc="-5" dirty="0">
                <a:latin typeface="Calibri"/>
                <a:cs typeface="Calibri"/>
              </a:rPr>
              <a:t>komputer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tunggal,</a:t>
            </a:r>
            <a:endParaRPr sz="2400">
              <a:latin typeface="Calibri"/>
              <a:cs typeface="Calibri"/>
            </a:endParaRPr>
          </a:p>
          <a:p>
            <a:pPr marL="533400" lvl="1" indent="-177800">
              <a:spcBef>
                <a:spcPts val="120"/>
              </a:spcBef>
              <a:buFont typeface="Arial"/>
              <a:buChar char="•"/>
              <a:tabLst>
                <a:tab pos="533400" algn="l"/>
              </a:tabLst>
            </a:pPr>
            <a:r>
              <a:rPr sz="2400" spc="-5" dirty="0">
                <a:latin typeface="Calibri"/>
                <a:cs typeface="Calibri"/>
              </a:rPr>
              <a:t>komputer </a:t>
            </a:r>
            <a:r>
              <a:rPr sz="2400" spc="-10" dirty="0">
                <a:latin typeface="Calibri"/>
                <a:cs typeface="Calibri"/>
              </a:rPr>
              <a:t>sistem jaringan </a:t>
            </a:r>
            <a:r>
              <a:rPr sz="2400" spc="-5" dirty="0">
                <a:latin typeface="Calibri"/>
                <a:cs typeface="Calibri"/>
              </a:rPr>
              <a:t>dengan </a:t>
            </a:r>
            <a:r>
              <a:rPr sz="2400" spc="-10" dirty="0">
                <a:latin typeface="Calibri"/>
                <a:cs typeface="Calibri"/>
              </a:rPr>
              <a:t>server (LAN </a:t>
            </a:r>
            <a:r>
              <a:rPr sz="2400" dirty="0">
                <a:latin typeface="Calibri"/>
                <a:cs typeface="Calibri"/>
              </a:rPr>
              <a:t>&amp;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MAN)</a:t>
            </a:r>
            <a:endParaRPr sz="2400">
              <a:latin typeface="Calibri"/>
              <a:cs typeface="Calibri"/>
            </a:endParaRPr>
          </a:p>
          <a:p>
            <a:pPr marL="533400" lvl="1" indent="-177800">
              <a:spcBef>
                <a:spcPts val="120"/>
              </a:spcBef>
              <a:buFont typeface="Arial"/>
              <a:buChar char="•"/>
              <a:tabLst>
                <a:tab pos="533400" algn="l"/>
              </a:tabLst>
            </a:pPr>
            <a:r>
              <a:rPr sz="2400" dirty="0">
                <a:latin typeface="Calibri"/>
                <a:cs typeface="Calibri"/>
              </a:rPr>
              <a:t>Komputer </a:t>
            </a:r>
            <a:r>
              <a:rPr sz="2400" spc="-5" dirty="0">
                <a:latin typeface="Calibri"/>
                <a:cs typeface="Calibri"/>
              </a:rPr>
              <a:t>dengan </a:t>
            </a:r>
            <a:r>
              <a:rPr sz="2400" spc="-10" dirty="0">
                <a:latin typeface="Calibri"/>
                <a:cs typeface="Calibri"/>
              </a:rPr>
              <a:t>jaringan </a:t>
            </a:r>
            <a:r>
              <a:rPr sz="2400" spc="5" dirty="0">
                <a:latin typeface="Calibri"/>
                <a:cs typeface="Calibri"/>
              </a:rPr>
              <a:t>Global </a:t>
            </a:r>
            <a:r>
              <a:rPr sz="2400" dirty="0">
                <a:latin typeface="Calibri"/>
                <a:cs typeface="Calibri"/>
              </a:rPr>
              <a:t>Internet</a:t>
            </a:r>
            <a:r>
              <a:rPr sz="2400" spc="-330" dirty="0">
                <a:latin typeface="Calibri"/>
                <a:cs typeface="Calibri"/>
              </a:rPr>
              <a:t> </a:t>
            </a:r>
            <a:r>
              <a:rPr sz="2400" spc="-45" dirty="0">
                <a:latin typeface="Calibri"/>
                <a:cs typeface="Calibri"/>
              </a:rPr>
              <a:t>(WAN)</a:t>
            </a:r>
            <a:endParaRPr sz="2400">
              <a:latin typeface="Calibri"/>
              <a:cs typeface="Calibri"/>
            </a:endParaRPr>
          </a:p>
          <a:p>
            <a:pPr marL="190500" indent="-177800">
              <a:spcBef>
                <a:spcPts val="420"/>
              </a:spcBef>
              <a:buFont typeface="Arial"/>
              <a:buChar char="•"/>
              <a:tabLst>
                <a:tab pos="190500" algn="l"/>
              </a:tabLst>
            </a:pPr>
            <a:r>
              <a:rPr sz="2800" b="1" spc="-20" dirty="0">
                <a:latin typeface="Calibri"/>
                <a:cs typeface="Calibri"/>
              </a:rPr>
              <a:t>Perangkat </a:t>
            </a:r>
            <a:r>
              <a:rPr sz="2800" b="1" spc="-50" dirty="0">
                <a:latin typeface="Calibri"/>
                <a:cs typeface="Calibri"/>
              </a:rPr>
              <a:t>Keras </a:t>
            </a:r>
            <a:r>
              <a:rPr sz="2800" b="1" spc="-10" dirty="0">
                <a:latin typeface="Calibri"/>
                <a:cs typeface="Calibri"/>
              </a:rPr>
              <a:t>Pendukung </a:t>
            </a:r>
            <a:r>
              <a:rPr sz="2800" b="1" spc="-5" dirty="0">
                <a:latin typeface="Calibri"/>
                <a:cs typeface="Calibri"/>
              </a:rPr>
              <a:t>Sistem </a:t>
            </a:r>
            <a:r>
              <a:rPr sz="2800" b="1" spc="-15" dirty="0">
                <a:latin typeface="Calibri"/>
                <a:cs typeface="Calibri"/>
              </a:rPr>
              <a:t>GIS,</a:t>
            </a:r>
            <a:r>
              <a:rPr sz="2800" b="1" spc="-405" dirty="0">
                <a:latin typeface="Calibri"/>
                <a:cs typeface="Calibri"/>
              </a:rPr>
              <a:t> </a:t>
            </a:r>
            <a:r>
              <a:rPr sz="2800" b="1" spc="5" dirty="0">
                <a:latin typeface="Calibri"/>
                <a:cs typeface="Calibri"/>
              </a:rPr>
              <a:t>meliputi:</a:t>
            </a:r>
            <a:endParaRPr sz="2800">
              <a:latin typeface="Calibri"/>
              <a:cs typeface="Calibri"/>
            </a:endParaRPr>
          </a:p>
          <a:p>
            <a:pPr marL="533400" lvl="1" indent="-177800">
              <a:spcBef>
                <a:spcPts val="140"/>
              </a:spcBef>
              <a:buFont typeface="Arial"/>
              <a:buChar char="•"/>
              <a:tabLst>
                <a:tab pos="533400" algn="l"/>
              </a:tabLst>
            </a:pPr>
            <a:r>
              <a:rPr sz="2400" spc="-25" dirty="0">
                <a:latin typeface="Calibri"/>
                <a:cs typeface="Calibri"/>
              </a:rPr>
              <a:t>Peralatan </a:t>
            </a:r>
            <a:r>
              <a:rPr sz="2400" spc="20" dirty="0">
                <a:latin typeface="Calibri"/>
                <a:cs typeface="Calibri"/>
              </a:rPr>
              <a:t>untuk </a:t>
            </a:r>
            <a:r>
              <a:rPr sz="2400" spc="-20" dirty="0">
                <a:latin typeface="Calibri"/>
                <a:cs typeface="Calibri"/>
              </a:rPr>
              <a:t>Pemasukan </a:t>
            </a:r>
            <a:r>
              <a:rPr sz="2400" spc="-10" dirty="0">
                <a:latin typeface="Calibri"/>
                <a:cs typeface="Calibri"/>
              </a:rPr>
              <a:t>Data</a:t>
            </a:r>
            <a:r>
              <a:rPr sz="2400" spc="-114" dirty="0">
                <a:latin typeface="Calibri"/>
                <a:cs typeface="Calibri"/>
              </a:rPr>
              <a:t> </a:t>
            </a:r>
            <a:r>
              <a:rPr sz="2400" spc="5" dirty="0">
                <a:latin typeface="Calibri"/>
                <a:cs typeface="Calibri"/>
              </a:rPr>
              <a:t>(Input)</a:t>
            </a:r>
            <a:endParaRPr sz="2400">
              <a:latin typeface="Calibri"/>
              <a:cs typeface="Calibri"/>
            </a:endParaRPr>
          </a:p>
          <a:p>
            <a:pPr marL="533400" lvl="1" indent="-177800">
              <a:spcBef>
                <a:spcPts val="120"/>
              </a:spcBef>
              <a:buFont typeface="Arial"/>
              <a:buChar char="•"/>
              <a:tabLst>
                <a:tab pos="533400" algn="l"/>
              </a:tabLst>
            </a:pPr>
            <a:r>
              <a:rPr sz="2400" spc="-25" dirty="0">
                <a:latin typeface="Calibri"/>
                <a:cs typeface="Calibri"/>
              </a:rPr>
              <a:t>Peralatan </a:t>
            </a:r>
            <a:r>
              <a:rPr sz="2400" spc="20" dirty="0">
                <a:latin typeface="Calibri"/>
                <a:cs typeface="Calibri"/>
              </a:rPr>
              <a:t>untuk </a:t>
            </a:r>
            <a:r>
              <a:rPr sz="2400" spc="-15" dirty="0">
                <a:latin typeface="Calibri"/>
                <a:cs typeface="Calibri"/>
              </a:rPr>
              <a:t>Pemprosesan </a:t>
            </a:r>
            <a:r>
              <a:rPr sz="2400" spc="-10" dirty="0">
                <a:latin typeface="Calibri"/>
                <a:cs typeface="Calibri"/>
              </a:rPr>
              <a:t>Data</a:t>
            </a:r>
            <a:r>
              <a:rPr sz="2400" spc="-12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(Process)</a:t>
            </a:r>
            <a:endParaRPr sz="2400">
              <a:latin typeface="Calibri"/>
              <a:cs typeface="Calibri"/>
            </a:endParaRPr>
          </a:p>
          <a:p>
            <a:pPr marL="533400" lvl="1" indent="-177800">
              <a:spcBef>
                <a:spcPts val="120"/>
              </a:spcBef>
              <a:buFont typeface="Arial"/>
              <a:buChar char="•"/>
              <a:tabLst>
                <a:tab pos="533400" algn="l"/>
              </a:tabLst>
            </a:pPr>
            <a:r>
              <a:rPr sz="2400" spc="-25" dirty="0">
                <a:latin typeface="Calibri"/>
                <a:cs typeface="Calibri"/>
              </a:rPr>
              <a:t>Peralatan </a:t>
            </a:r>
            <a:r>
              <a:rPr sz="2400" spc="20" dirty="0">
                <a:latin typeface="Calibri"/>
                <a:cs typeface="Calibri"/>
              </a:rPr>
              <a:t>untuk </a:t>
            </a:r>
            <a:r>
              <a:rPr sz="2400" spc="-5" dirty="0">
                <a:latin typeface="Calibri"/>
                <a:cs typeface="Calibri"/>
              </a:rPr>
              <a:t>Penyajian </a:t>
            </a:r>
            <a:r>
              <a:rPr sz="2400" spc="-10" dirty="0">
                <a:latin typeface="Calibri"/>
                <a:cs typeface="Calibri"/>
              </a:rPr>
              <a:t>Hasil</a:t>
            </a:r>
            <a:r>
              <a:rPr sz="2400" spc="-229" dirty="0">
                <a:latin typeface="Calibri"/>
                <a:cs typeface="Calibri"/>
              </a:rPr>
              <a:t> </a:t>
            </a:r>
            <a:r>
              <a:rPr sz="2400" spc="5" dirty="0">
                <a:latin typeface="Calibri"/>
                <a:cs typeface="Calibri"/>
              </a:rPr>
              <a:t>(Output)</a:t>
            </a:r>
            <a:endParaRPr sz="2400">
              <a:latin typeface="Calibri"/>
              <a:cs typeface="Calibri"/>
            </a:endParaRPr>
          </a:p>
          <a:p>
            <a:pPr marL="533400" lvl="1" indent="-177800">
              <a:spcBef>
                <a:spcPts val="120"/>
              </a:spcBef>
              <a:buFont typeface="Arial"/>
              <a:buChar char="•"/>
              <a:tabLst>
                <a:tab pos="533400" algn="l"/>
              </a:tabLst>
            </a:pPr>
            <a:r>
              <a:rPr sz="2400" spc="-25" dirty="0">
                <a:latin typeface="Calibri"/>
                <a:cs typeface="Calibri"/>
              </a:rPr>
              <a:t>Peralatan </a:t>
            </a:r>
            <a:r>
              <a:rPr sz="2400" spc="20" dirty="0">
                <a:latin typeface="Calibri"/>
                <a:cs typeface="Calibri"/>
              </a:rPr>
              <a:t>untuk </a:t>
            </a:r>
            <a:r>
              <a:rPr sz="2400" spc="-5" dirty="0">
                <a:latin typeface="Calibri"/>
                <a:cs typeface="Calibri"/>
              </a:rPr>
              <a:t>Penyimpanan</a:t>
            </a:r>
            <a:r>
              <a:rPr sz="2400" spc="-24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(Storage)</a:t>
            </a:r>
            <a:endParaRPr sz="24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801805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998027" y="1539558"/>
            <a:ext cx="7931784" cy="3789679"/>
          </a:xfrm>
          <a:prstGeom prst="rect">
            <a:avLst/>
          </a:prstGeom>
        </p:spPr>
        <p:txBody>
          <a:bodyPr vert="horz" wrap="square" lIns="0" tIns="54610" rIns="0" bIns="0" rtlCol="0">
            <a:spAutoFit/>
          </a:bodyPr>
          <a:lstStyle/>
          <a:p>
            <a:pPr marL="190500" marR="508000" indent="-177800">
              <a:lnSpc>
                <a:spcPct val="88500"/>
              </a:lnSpc>
              <a:spcBef>
                <a:spcPts val="430"/>
              </a:spcBef>
              <a:buFont typeface="Arial"/>
              <a:buChar char="•"/>
              <a:tabLst>
                <a:tab pos="190500" algn="l"/>
              </a:tabLst>
            </a:pPr>
            <a:r>
              <a:rPr sz="2400" spc="-20" dirty="0">
                <a:latin typeface="Calibri"/>
                <a:cs typeface="Calibri"/>
              </a:rPr>
              <a:t>Perangkat </a:t>
            </a:r>
            <a:r>
              <a:rPr sz="2400" spc="10" dirty="0">
                <a:latin typeface="Calibri"/>
                <a:cs typeface="Calibri"/>
              </a:rPr>
              <a:t>lunak </a:t>
            </a:r>
            <a:r>
              <a:rPr sz="2400" spc="-5" dirty="0">
                <a:latin typeface="Calibri"/>
                <a:cs typeface="Calibri"/>
              </a:rPr>
              <a:t>yang </a:t>
            </a:r>
            <a:r>
              <a:rPr sz="2400" dirty="0">
                <a:latin typeface="Calibri"/>
                <a:cs typeface="Calibri"/>
              </a:rPr>
              <a:t>mempunyai fungsi: </a:t>
            </a:r>
            <a:r>
              <a:rPr sz="2400" spc="-10" dirty="0">
                <a:latin typeface="Calibri"/>
                <a:cs typeface="Calibri"/>
              </a:rPr>
              <a:t>pemasukan</a:t>
            </a:r>
            <a:r>
              <a:rPr sz="2400" spc="-37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data,  </a:t>
            </a:r>
            <a:r>
              <a:rPr sz="2400" dirty="0">
                <a:latin typeface="Calibri"/>
                <a:cs typeface="Calibri"/>
              </a:rPr>
              <a:t>manipulasi </a:t>
            </a:r>
            <a:r>
              <a:rPr sz="2400" spc="-15" dirty="0">
                <a:latin typeface="Calibri"/>
                <a:cs typeface="Calibri"/>
              </a:rPr>
              <a:t>data, </a:t>
            </a:r>
            <a:r>
              <a:rPr sz="2400" dirty="0">
                <a:latin typeface="Calibri"/>
                <a:cs typeface="Calibri"/>
              </a:rPr>
              <a:t>Penyimpanan </a:t>
            </a:r>
            <a:r>
              <a:rPr sz="2400" spc="-15" dirty="0">
                <a:latin typeface="Calibri"/>
                <a:cs typeface="Calibri"/>
              </a:rPr>
              <a:t>data, </a:t>
            </a:r>
            <a:r>
              <a:rPr sz="2400" spc="10" dirty="0">
                <a:latin typeface="Calibri"/>
                <a:cs typeface="Calibri"/>
              </a:rPr>
              <a:t>Analisis </a:t>
            </a:r>
            <a:r>
              <a:rPr sz="2400" spc="-20" dirty="0">
                <a:latin typeface="Calibri"/>
                <a:cs typeface="Calibri"/>
              </a:rPr>
              <a:t>Data, </a:t>
            </a:r>
            <a:r>
              <a:rPr sz="2400" spc="-5" dirty="0">
                <a:latin typeface="Calibri"/>
                <a:cs typeface="Calibri"/>
              </a:rPr>
              <a:t>dan  </a:t>
            </a:r>
            <a:r>
              <a:rPr sz="2400" spc="-20" dirty="0">
                <a:latin typeface="Calibri"/>
                <a:cs typeface="Calibri"/>
              </a:rPr>
              <a:t>Penayangan </a:t>
            </a:r>
            <a:r>
              <a:rPr sz="2400" spc="-15" dirty="0">
                <a:latin typeface="Calibri"/>
                <a:cs typeface="Calibri"/>
              </a:rPr>
              <a:t>Informasi</a:t>
            </a:r>
            <a:r>
              <a:rPr sz="2400" spc="1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Geografi</a:t>
            </a:r>
            <a:endParaRPr sz="2400">
              <a:latin typeface="Calibri"/>
              <a:cs typeface="Calibri"/>
            </a:endParaRPr>
          </a:p>
          <a:p>
            <a:pPr marL="190500" indent="-177800">
              <a:spcBef>
                <a:spcPts val="520"/>
              </a:spcBef>
              <a:buFont typeface="Arial"/>
              <a:buChar char="•"/>
              <a:tabLst>
                <a:tab pos="190500" algn="l"/>
              </a:tabLst>
            </a:pPr>
            <a:r>
              <a:rPr sz="2400" spc="-5" dirty="0">
                <a:latin typeface="Calibri"/>
                <a:cs typeface="Calibri"/>
              </a:rPr>
              <a:t>Beberapa </a:t>
            </a:r>
            <a:r>
              <a:rPr sz="2400" spc="-30" dirty="0">
                <a:latin typeface="Calibri"/>
                <a:cs typeface="Calibri"/>
              </a:rPr>
              <a:t>Persyaratan </a:t>
            </a:r>
            <a:r>
              <a:rPr sz="2400" spc="-5" dirty="0">
                <a:latin typeface="Calibri"/>
                <a:cs typeface="Calibri"/>
              </a:rPr>
              <a:t>yang harus </a:t>
            </a:r>
            <a:r>
              <a:rPr sz="2400" spc="25" dirty="0">
                <a:latin typeface="Calibri"/>
                <a:cs typeface="Calibri"/>
              </a:rPr>
              <a:t>dipenuhi </a:t>
            </a:r>
            <a:r>
              <a:rPr sz="2400" spc="-15" dirty="0">
                <a:latin typeface="Calibri"/>
                <a:cs typeface="Calibri"/>
              </a:rPr>
              <a:t>dari Software</a:t>
            </a:r>
            <a:r>
              <a:rPr sz="2400" spc="-15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SIG:</a:t>
            </a:r>
            <a:endParaRPr sz="2400">
              <a:latin typeface="Calibri"/>
              <a:cs typeface="Calibri"/>
            </a:endParaRPr>
          </a:p>
          <a:p>
            <a:pPr marL="533400" lvl="1" indent="-177800">
              <a:spcBef>
                <a:spcPts val="220"/>
              </a:spcBef>
              <a:buFont typeface="Arial"/>
              <a:buChar char="•"/>
              <a:tabLst>
                <a:tab pos="533400" algn="l"/>
              </a:tabLst>
            </a:pPr>
            <a:r>
              <a:rPr sz="2200" spc="20" dirty="0">
                <a:latin typeface="Calibri"/>
                <a:cs typeface="Calibri"/>
              </a:rPr>
              <a:t>Merupakan</a:t>
            </a:r>
            <a:r>
              <a:rPr sz="2200" spc="-155" dirty="0">
                <a:latin typeface="Calibri"/>
                <a:cs typeface="Calibri"/>
              </a:rPr>
              <a:t> </a:t>
            </a:r>
            <a:r>
              <a:rPr sz="2200" spc="10" dirty="0">
                <a:latin typeface="Calibri"/>
                <a:cs typeface="Calibri"/>
              </a:rPr>
              <a:t>DataBase</a:t>
            </a:r>
            <a:r>
              <a:rPr sz="2200" spc="-195" dirty="0">
                <a:latin typeface="Calibri"/>
                <a:cs typeface="Calibri"/>
              </a:rPr>
              <a:t> </a:t>
            </a:r>
            <a:r>
              <a:rPr sz="2200" spc="5" dirty="0">
                <a:latin typeface="Calibri"/>
                <a:cs typeface="Calibri"/>
              </a:rPr>
              <a:t>Management</a:t>
            </a:r>
            <a:r>
              <a:rPr sz="2200" spc="-23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System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spc="10" dirty="0">
                <a:latin typeface="Calibri"/>
                <a:cs typeface="Calibri"/>
              </a:rPr>
              <a:t>(DBMS)</a:t>
            </a:r>
            <a:endParaRPr sz="2200">
              <a:latin typeface="Calibri"/>
              <a:cs typeface="Calibri"/>
            </a:endParaRPr>
          </a:p>
          <a:p>
            <a:pPr marL="533400" lvl="1" indent="-177800">
              <a:spcBef>
                <a:spcPts val="60"/>
              </a:spcBef>
              <a:buFont typeface="Arial"/>
              <a:buChar char="•"/>
              <a:tabLst>
                <a:tab pos="533400" algn="l"/>
              </a:tabLst>
            </a:pPr>
            <a:r>
              <a:rPr sz="2200" spc="5" dirty="0">
                <a:latin typeface="Calibri"/>
                <a:cs typeface="Calibri"/>
              </a:rPr>
              <a:t>Memiliki</a:t>
            </a:r>
            <a:r>
              <a:rPr sz="2200" spc="-110" dirty="0">
                <a:latin typeface="Calibri"/>
                <a:cs typeface="Calibri"/>
              </a:rPr>
              <a:t> </a:t>
            </a:r>
            <a:r>
              <a:rPr sz="2200" spc="10" dirty="0">
                <a:latin typeface="Calibri"/>
                <a:cs typeface="Calibri"/>
              </a:rPr>
              <a:t>fasilitas</a:t>
            </a:r>
            <a:r>
              <a:rPr sz="2200" spc="-160" dirty="0">
                <a:latin typeface="Calibri"/>
                <a:cs typeface="Calibri"/>
              </a:rPr>
              <a:t> </a:t>
            </a:r>
            <a:r>
              <a:rPr sz="2200" spc="15" dirty="0">
                <a:latin typeface="Calibri"/>
                <a:cs typeface="Calibri"/>
              </a:rPr>
              <a:t>Pemasukan</a:t>
            </a:r>
            <a:r>
              <a:rPr sz="2200" spc="-155" dirty="0">
                <a:latin typeface="Calibri"/>
                <a:cs typeface="Calibri"/>
              </a:rPr>
              <a:t> </a:t>
            </a:r>
            <a:r>
              <a:rPr sz="2200" spc="25" dirty="0">
                <a:latin typeface="Calibri"/>
                <a:cs typeface="Calibri"/>
              </a:rPr>
              <a:t>dan</a:t>
            </a:r>
            <a:r>
              <a:rPr sz="2200" spc="-155" dirty="0">
                <a:latin typeface="Calibri"/>
                <a:cs typeface="Calibri"/>
              </a:rPr>
              <a:t> </a:t>
            </a:r>
            <a:r>
              <a:rPr sz="2200" spc="15" dirty="0">
                <a:latin typeface="Calibri"/>
                <a:cs typeface="Calibri"/>
              </a:rPr>
              <a:t>Manipulasi</a:t>
            </a:r>
            <a:r>
              <a:rPr sz="2200" spc="-204" dirty="0">
                <a:latin typeface="Calibri"/>
                <a:cs typeface="Calibri"/>
              </a:rPr>
              <a:t> </a:t>
            </a:r>
            <a:r>
              <a:rPr sz="2200" spc="10" dirty="0">
                <a:latin typeface="Calibri"/>
                <a:cs typeface="Calibri"/>
              </a:rPr>
              <a:t>Data</a:t>
            </a:r>
            <a:r>
              <a:rPr sz="2200" spc="-155" dirty="0">
                <a:latin typeface="Calibri"/>
                <a:cs typeface="Calibri"/>
              </a:rPr>
              <a:t> </a:t>
            </a:r>
            <a:r>
              <a:rPr sz="2200" spc="10" dirty="0">
                <a:latin typeface="Calibri"/>
                <a:cs typeface="Calibri"/>
              </a:rPr>
              <a:t>Geografi</a:t>
            </a:r>
            <a:endParaRPr sz="2200">
              <a:latin typeface="Calibri"/>
              <a:cs typeface="Calibri"/>
            </a:endParaRPr>
          </a:p>
          <a:p>
            <a:pPr marL="533400" lvl="1" indent="-177800">
              <a:spcBef>
                <a:spcPts val="160"/>
              </a:spcBef>
              <a:buFont typeface="Arial"/>
              <a:buChar char="•"/>
              <a:tabLst>
                <a:tab pos="533400" algn="l"/>
              </a:tabLst>
            </a:pPr>
            <a:r>
              <a:rPr sz="2200" spc="5" dirty="0">
                <a:latin typeface="Calibri"/>
                <a:cs typeface="Calibri"/>
              </a:rPr>
              <a:t>Memiliki</a:t>
            </a:r>
            <a:r>
              <a:rPr sz="2200" spc="-110" dirty="0">
                <a:latin typeface="Calibri"/>
                <a:cs typeface="Calibri"/>
              </a:rPr>
              <a:t> </a:t>
            </a:r>
            <a:r>
              <a:rPr sz="2200" spc="10" dirty="0">
                <a:latin typeface="Calibri"/>
                <a:cs typeface="Calibri"/>
              </a:rPr>
              <a:t>fasilitas</a:t>
            </a:r>
            <a:r>
              <a:rPr sz="2200" spc="-160" dirty="0">
                <a:latin typeface="Calibri"/>
                <a:cs typeface="Calibri"/>
              </a:rPr>
              <a:t> </a:t>
            </a:r>
            <a:r>
              <a:rPr sz="2200" spc="15" dirty="0">
                <a:latin typeface="Calibri"/>
                <a:cs typeface="Calibri"/>
              </a:rPr>
              <a:t>untuk</a:t>
            </a:r>
            <a:r>
              <a:rPr sz="2200" spc="-100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Query,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spc="15" dirty="0">
                <a:latin typeface="Calibri"/>
                <a:cs typeface="Calibri"/>
              </a:rPr>
              <a:t>Analisis,</a:t>
            </a:r>
            <a:r>
              <a:rPr sz="2200" spc="-245" dirty="0">
                <a:latin typeface="Calibri"/>
                <a:cs typeface="Calibri"/>
              </a:rPr>
              <a:t> </a:t>
            </a:r>
            <a:r>
              <a:rPr sz="2200" spc="25" dirty="0">
                <a:latin typeface="Calibri"/>
                <a:cs typeface="Calibri"/>
              </a:rPr>
              <a:t>dan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spc="15" dirty="0">
                <a:latin typeface="Calibri"/>
                <a:cs typeface="Calibri"/>
              </a:rPr>
              <a:t>Visualisasi</a:t>
            </a:r>
            <a:endParaRPr sz="2200">
              <a:latin typeface="Calibri"/>
              <a:cs typeface="Calibri"/>
            </a:endParaRPr>
          </a:p>
          <a:p>
            <a:pPr marL="533400" marR="5080" lvl="1" indent="-177800">
              <a:lnSpc>
                <a:spcPct val="89600"/>
              </a:lnSpc>
              <a:spcBef>
                <a:spcPts val="434"/>
              </a:spcBef>
              <a:buFont typeface="Arial"/>
              <a:buChar char="•"/>
              <a:tabLst>
                <a:tab pos="533400" algn="l"/>
              </a:tabLst>
            </a:pPr>
            <a:r>
              <a:rPr sz="2200" spc="5" dirty="0">
                <a:latin typeface="Calibri"/>
                <a:cs typeface="Calibri"/>
              </a:rPr>
              <a:t>Memiliki </a:t>
            </a:r>
            <a:r>
              <a:rPr sz="2200" spc="15" dirty="0">
                <a:latin typeface="Calibri"/>
                <a:cs typeface="Calibri"/>
              </a:rPr>
              <a:t>kemampuan Graphical </a:t>
            </a:r>
            <a:r>
              <a:rPr sz="2200" spc="5" dirty="0">
                <a:latin typeface="Calibri"/>
                <a:cs typeface="Calibri"/>
              </a:rPr>
              <a:t>User </a:t>
            </a:r>
            <a:r>
              <a:rPr sz="2200" spc="10" dirty="0">
                <a:latin typeface="Calibri"/>
                <a:cs typeface="Calibri"/>
              </a:rPr>
              <a:t>Interface (GUI) </a:t>
            </a:r>
            <a:r>
              <a:rPr sz="2200" spc="20" dirty="0">
                <a:latin typeface="Calibri"/>
                <a:cs typeface="Calibri"/>
              </a:rPr>
              <a:t>yang </a:t>
            </a:r>
            <a:r>
              <a:rPr sz="2200" spc="30" dirty="0">
                <a:latin typeface="Calibri"/>
                <a:cs typeface="Calibri"/>
              </a:rPr>
              <a:t>dapat  </a:t>
            </a:r>
            <a:r>
              <a:rPr sz="2200" spc="10" dirty="0">
                <a:latin typeface="Calibri"/>
                <a:cs typeface="Calibri"/>
              </a:rPr>
              <a:t>menyajikan </a:t>
            </a:r>
            <a:r>
              <a:rPr sz="2200" spc="20" dirty="0">
                <a:latin typeface="Calibri"/>
                <a:cs typeface="Calibri"/>
              </a:rPr>
              <a:t>hasil </a:t>
            </a:r>
            <a:r>
              <a:rPr sz="2200" spc="25" dirty="0">
                <a:latin typeface="Calibri"/>
                <a:cs typeface="Calibri"/>
              </a:rPr>
              <a:t>(Penayangandan </a:t>
            </a:r>
            <a:r>
              <a:rPr sz="2200" dirty="0">
                <a:latin typeface="Calibri"/>
                <a:cs typeface="Calibri"/>
              </a:rPr>
              <a:t>Printout) </a:t>
            </a:r>
            <a:r>
              <a:rPr sz="2200" spc="25" dirty="0">
                <a:latin typeface="Calibri"/>
                <a:cs typeface="Calibri"/>
              </a:rPr>
              <a:t>informasi </a:t>
            </a:r>
            <a:r>
              <a:rPr sz="2200" spc="20" dirty="0">
                <a:latin typeface="Calibri"/>
                <a:cs typeface="Calibri"/>
              </a:rPr>
              <a:t>berbasis  </a:t>
            </a:r>
            <a:r>
              <a:rPr sz="2200" spc="5" dirty="0">
                <a:latin typeface="Calibri"/>
                <a:cs typeface="Calibri"/>
              </a:rPr>
              <a:t>geografi</a:t>
            </a:r>
            <a:r>
              <a:rPr sz="2200" spc="-95" dirty="0">
                <a:latin typeface="Calibri"/>
                <a:cs typeface="Calibri"/>
              </a:rPr>
              <a:t> </a:t>
            </a:r>
            <a:r>
              <a:rPr sz="2200" spc="25" dirty="0">
                <a:latin typeface="Calibri"/>
                <a:cs typeface="Calibri"/>
              </a:rPr>
              <a:t>dan</a:t>
            </a:r>
            <a:r>
              <a:rPr sz="2200" spc="-150" dirty="0">
                <a:latin typeface="Calibri"/>
                <a:cs typeface="Calibri"/>
              </a:rPr>
              <a:t> </a:t>
            </a:r>
            <a:r>
              <a:rPr sz="2200" spc="15" dirty="0">
                <a:latin typeface="Calibri"/>
                <a:cs typeface="Calibri"/>
              </a:rPr>
              <a:t>memudahkan</a:t>
            </a:r>
            <a:r>
              <a:rPr sz="2200" spc="-145" dirty="0">
                <a:latin typeface="Calibri"/>
                <a:cs typeface="Calibri"/>
              </a:rPr>
              <a:t> </a:t>
            </a:r>
            <a:r>
              <a:rPr sz="2200" spc="15" dirty="0">
                <a:latin typeface="Calibri"/>
                <a:cs typeface="Calibri"/>
              </a:rPr>
              <a:t>untuk</a:t>
            </a:r>
            <a:r>
              <a:rPr sz="2200" spc="-190" dirty="0">
                <a:latin typeface="Calibri"/>
                <a:cs typeface="Calibri"/>
              </a:rPr>
              <a:t> </a:t>
            </a:r>
            <a:r>
              <a:rPr sz="2200" spc="15" dirty="0">
                <a:latin typeface="Calibri"/>
                <a:cs typeface="Calibri"/>
              </a:rPr>
              <a:t>akses</a:t>
            </a:r>
            <a:r>
              <a:rPr sz="2200" spc="-155" dirty="0">
                <a:latin typeface="Calibri"/>
                <a:cs typeface="Calibri"/>
              </a:rPr>
              <a:t> </a:t>
            </a:r>
            <a:r>
              <a:rPr sz="2200" spc="20" dirty="0">
                <a:latin typeface="Calibri"/>
                <a:cs typeface="Calibri"/>
              </a:rPr>
              <a:t>terhadap</a:t>
            </a:r>
            <a:r>
              <a:rPr sz="2200" spc="-165" dirty="0">
                <a:latin typeface="Calibri"/>
                <a:cs typeface="Calibri"/>
              </a:rPr>
              <a:t> </a:t>
            </a:r>
            <a:r>
              <a:rPr sz="2200" spc="15" dirty="0">
                <a:latin typeface="Calibri"/>
                <a:cs typeface="Calibri"/>
              </a:rPr>
              <a:t>seluruh</a:t>
            </a:r>
            <a:r>
              <a:rPr sz="2200" spc="-145" dirty="0">
                <a:latin typeface="Calibri"/>
                <a:cs typeface="Calibri"/>
              </a:rPr>
              <a:t> </a:t>
            </a:r>
            <a:r>
              <a:rPr sz="2200" spc="5" dirty="0">
                <a:latin typeface="Calibri"/>
                <a:cs typeface="Calibri"/>
              </a:rPr>
              <a:t>fasilitas  </a:t>
            </a:r>
            <a:r>
              <a:rPr sz="2200" spc="20" dirty="0">
                <a:latin typeface="Calibri"/>
                <a:cs typeface="Calibri"/>
              </a:rPr>
              <a:t>yang</a:t>
            </a:r>
            <a:r>
              <a:rPr sz="2200" spc="-140" dirty="0">
                <a:latin typeface="Calibri"/>
                <a:cs typeface="Calibri"/>
              </a:rPr>
              <a:t> </a:t>
            </a:r>
            <a:r>
              <a:rPr sz="2200" spc="25" dirty="0">
                <a:latin typeface="Calibri"/>
                <a:cs typeface="Calibri"/>
              </a:rPr>
              <a:t>ada</a:t>
            </a:r>
            <a:endParaRPr sz="22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989431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31390" y="733267"/>
            <a:ext cx="5980430" cy="482600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15" dirty="0">
                <a:latin typeface="Calibri Light"/>
                <a:cs typeface="Calibri Light"/>
              </a:rPr>
              <a:t>Contoh</a:t>
            </a:r>
            <a:r>
              <a:rPr sz="3000" spc="-150" dirty="0">
                <a:latin typeface="Calibri Light"/>
                <a:cs typeface="Calibri Light"/>
              </a:rPr>
              <a:t> </a:t>
            </a:r>
            <a:r>
              <a:rPr sz="3000" spc="20" dirty="0">
                <a:latin typeface="Calibri Light"/>
                <a:cs typeface="Calibri Light"/>
              </a:rPr>
              <a:t>Sistem</a:t>
            </a:r>
            <a:r>
              <a:rPr sz="3000" spc="-260" dirty="0">
                <a:latin typeface="Calibri Light"/>
                <a:cs typeface="Calibri Light"/>
              </a:rPr>
              <a:t> </a:t>
            </a:r>
            <a:r>
              <a:rPr sz="3000" spc="5" dirty="0">
                <a:latin typeface="Calibri Light"/>
                <a:cs typeface="Calibri Light"/>
              </a:rPr>
              <a:t>Komputer</a:t>
            </a:r>
            <a:r>
              <a:rPr sz="3000" spc="-130" dirty="0">
                <a:latin typeface="Calibri Light"/>
                <a:cs typeface="Calibri Light"/>
              </a:rPr>
              <a:t> </a:t>
            </a:r>
            <a:r>
              <a:rPr sz="3000" spc="5" dirty="0">
                <a:latin typeface="Calibri Light"/>
                <a:cs typeface="Calibri Light"/>
              </a:rPr>
              <a:t>dan</a:t>
            </a:r>
            <a:r>
              <a:rPr sz="3000" spc="-50" dirty="0">
                <a:latin typeface="Calibri Light"/>
                <a:cs typeface="Calibri Light"/>
              </a:rPr>
              <a:t> </a:t>
            </a:r>
            <a:r>
              <a:rPr sz="3000" spc="5" dirty="0">
                <a:latin typeface="Calibri Light"/>
                <a:cs typeface="Calibri Light"/>
              </a:rPr>
              <a:t>Software</a:t>
            </a:r>
            <a:endParaRPr sz="3000">
              <a:latin typeface="Calibri Light"/>
              <a:cs typeface="Calibri Light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501900" y="1701801"/>
            <a:ext cx="6045200" cy="44304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5547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142490" y="1453832"/>
            <a:ext cx="8183880" cy="2293620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190500" marR="5080" indent="-177800">
              <a:lnSpc>
                <a:spcPts val="3000"/>
              </a:lnSpc>
              <a:spcBef>
                <a:spcPts val="500"/>
              </a:spcBef>
              <a:buFont typeface="Arial"/>
              <a:buChar char="•"/>
              <a:tabLst>
                <a:tab pos="190500" algn="l"/>
              </a:tabLst>
            </a:pPr>
            <a:r>
              <a:rPr sz="2800" spc="-30" dirty="0">
                <a:latin typeface="Calibri"/>
                <a:cs typeface="Calibri"/>
              </a:rPr>
              <a:t>Data </a:t>
            </a:r>
            <a:r>
              <a:rPr sz="2800" spc="-5" dirty="0">
                <a:latin typeface="Calibri"/>
                <a:cs typeface="Calibri"/>
              </a:rPr>
              <a:t>merupakan komponen </a:t>
            </a:r>
            <a:r>
              <a:rPr sz="2800" dirty="0">
                <a:latin typeface="Calibri"/>
                <a:cs typeface="Calibri"/>
              </a:rPr>
              <a:t>yang </a:t>
            </a:r>
            <a:r>
              <a:rPr sz="2800" spc="-30" dirty="0">
                <a:latin typeface="Calibri"/>
                <a:cs typeface="Calibri"/>
              </a:rPr>
              <a:t>sangat </a:t>
            </a:r>
            <a:r>
              <a:rPr sz="2800" b="1" dirty="0">
                <a:latin typeface="Calibri"/>
                <a:cs typeface="Calibri"/>
              </a:rPr>
              <a:t>penting </a:t>
            </a:r>
            <a:r>
              <a:rPr sz="2800" spc="-25" dirty="0">
                <a:latin typeface="Calibri"/>
                <a:cs typeface="Calibri"/>
              </a:rPr>
              <a:t>dalam  </a:t>
            </a:r>
            <a:r>
              <a:rPr sz="2800" spc="-15" dirty="0">
                <a:latin typeface="Calibri"/>
                <a:cs typeface="Calibri"/>
              </a:rPr>
              <a:t>Sistem </a:t>
            </a:r>
            <a:r>
              <a:rPr sz="2800" spc="-10" dirty="0">
                <a:latin typeface="Calibri"/>
                <a:cs typeface="Calibri"/>
              </a:rPr>
              <a:t>Informasi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Geografis</a:t>
            </a:r>
            <a:r>
              <a:rPr sz="2800" spc="-10" dirty="0">
                <a:latin typeface="Calibri"/>
                <a:cs typeface="Calibri"/>
              </a:rPr>
              <a:t>.</a:t>
            </a:r>
            <a:endParaRPr sz="2800" dirty="0">
              <a:latin typeface="Calibri"/>
              <a:cs typeface="Calibri"/>
            </a:endParaRPr>
          </a:p>
          <a:p>
            <a:pPr marL="533400" lvl="1" indent="-177800">
              <a:spcBef>
                <a:spcPts val="200"/>
              </a:spcBef>
              <a:buFont typeface="Arial"/>
              <a:buChar char="•"/>
              <a:tabLst>
                <a:tab pos="533400" algn="l"/>
              </a:tabLst>
            </a:pPr>
            <a:r>
              <a:rPr spc="-5" dirty="0">
                <a:latin typeface="Calibri"/>
                <a:cs typeface="Calibri"/>
              </a:rPr>
              <a:t>Keakurasian </a:t>
            </a:r>
            <a:r>
              <a:rPr spc="5" dirty="0">
                <a:latin typeface="Calibri"/>
                <a:cs typeface="Calibri"/>
              </a:rPr>
              <a:t>Data </a:t>
            </a:r>
            <a:r>
              <a:rPr spc="-10" dirty="0">
                <a:latin typeface="Calibri"/>
                <a:cs typeface="Calibri"/>
              </a:rPr>
              <a:t>sangat </a:t>
            </a:r>
            <a:r>
              <a:rPr spc="-30" dirty="0">
                <a:latin typeface="Calibri"/>
                <a:cs typeface="Calibri"/>
              </a:rPr>
              <a:t>dituntut </a:t>
            </a:r>
            <a:r>
              <a:rPr dirty="0">
                <a:latin typeface="Calibri"/>
                <a:cs typeface="Calibri"/>
              </a:rPr>
              <a:t>dalam</a:t>
            </a:r>
            <a:r>
              <a:rPr spc="35" dirty="0">
                <a:latin typeface="Calibri"/>
                <a:cs typeface="Calibri"/>
              </a:rPr>
              <a:t> </a:t>
            </a:r>
            <a:r>
              <a:rPr spc="5" dirty="0">
                <a:latin typeface="Calibri"/>
                <a:cs typeface="Calibri"/>
              </a:rPr>
              <a:t>SIG</a:t>
            </a:r>
            <a:endParaRPr dirty="0">
              <a:latin typeface="Calibri"/>
              <a:cs typeface="Calibri"/>
            </a:endParaRPr>
          </a:p>
          <a:p>
            <a:pPr marL="533400" lvl="1" indent="-177800">
              <a:lnSpc>
                <a:spcPts val="2130"/>
              </a:lnSpc>
              <a:spcBef>
                <a:spcPts val="240"/>
              </a:spcBef>
              <a:buFont typeface="Arial"/>
              <a:buChar char="•"/>
              <a:tabLst>
                <a:tab pos="533400" algn="l"/>
              </a:tabLst>
            </a:pPr>
            <a:r>
              <a:rPr spc="-25" dirty="0">
                <a:latin typeface="Calibri"/>
                <a:cs typeface="Calibri"/>
              </a:rPr>
              <a:t>Dikenal</a:t>
            </a:r>
            <a:r>
              <a:rPr spc="75" dirty="0">
                <a:latin typeface="Calibri"/>
                <a:cs typeface="Calibri"/>
              </a:rPr>
              <a:t> </a:t>
            </a:r>
            <a:r>
              <a:rPr spc="-40" dirty="0">
                <a:latin typeface="Calibri"/>
                <a:cs typeface="Calibri"/>
              </a:rPr>
              <a:t>konsep</a:t>
            </a:r>
            <a:r>
              <a:rPr spc="-40" dirty="0">
                <a:latin typeface="Calibri"/>
                <a:cs typeface="Calibri"/>
              </a:rPr>
              <a:t>:</a:t>
            </a:r>
            <a:endParaRPr dirty="0">
              <a:latin typeface="Calibri"/>
              <a:cs typeface="Calibri"/>
            </a:endParaRPr>
          </a:p>
          <a:p>
            <a:pPr marL="876300" lvl="2" indent="-177800">
              <a:lnSpc>
                <a:spcPts val="3329"/>
              </a:lnSpc>
              <a:buFont typeface="Arial"/>
              <a:buChar char="•"/>
              <a:tabLst>
                <a:tab pos="876300" algn="l"/>
              </a:tabLst>
            </a:pPr>
            <a:r>
              <a:rPr sz="2800" b="1" spc="10" dirty="0">
                <a:solidFill>
                  <a:srgbClr val="0000FF"/>
                </a:solidFill>
                <a:latin typeface="Calibri"/>
                <a:cs typeface="Calibri"/>
              </a:rPr>
              <a:t>“</a:t>
            </a:r>
            <a:r>
              <a:rPr sz="2800" b="1" i="1" spc="10" dirty="0">
                <a:solidFill>
                  <a:srgbClr val="0000FF"/>
                </a:solidFill>
                <a:latin typeface="Calibri"/>
                <a:cs typeface="Calibri"/>
              </a:rPr>
              <a:t>Garbits </a:t>
            </a:r>
            <a:r>
              <a:rPr sz="2800" b="1" i="1" spc="-25" dirty="0">
                <a:solidFill>
                  <a:srgbClr val="0000FF"/>
                </a:solidFill>
                <a:latin typeface="Calibri"/>
                <a:cs typeface="Calibri"/>
              </a:rPr>
              <a:t>In </a:t>
            </a:r>
            <a:r>
              <a:rPr sz="2800" b="1" i="1" spc="10" dirty="0">
                <a:solidFill>
                  <a:srgbClr val="0000FF"/>
                </a:solidFill>
                <a:latin typeface="Calibri"/>
                <a:cs typeface="Calibri"/>
              </a:rPr>
              <a:t>Garbits</a:t>
            </a:r>
            <a:r>
              <a:rPr sz="2800" b="1" i="1" spc="1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800" b="1" i="1" spc="40" dirty="0">
                <a:solidFill>
                  <a:srgbClr val="0000FF"/>
                </a:solidFill>
                <a:latin typeface="Calibri"/>
                <a:cs typeface="Calibri"/>
              </a:rPr>
              <a:t>Out” </a:t>
            </a:r>
            <a:r>
              <a:rPr sz="2800" b="1" i="1" dirty="0">
                <a:solidFill>
                  <a:srgbClr val="0000FF"/>
                </a:solidFill>
                <a:latin typeface="Calibri"/>
                <a:cs typeface="Calibri"/>
              </a:rPr>
              <a:t>, </a:t>
            </a:r>
            <a:r>
              <a:rPr sz="2800" b="1" i="1" spc="15" dirty="0" err="1" smtClean="0">
                <a:solidFill>
                  <a:srgbClr val="0000FF"/>
                </a:solidFill>
                <a:latin typeface="Calibri"/>
                <a:cs typeface="Calibri"/>
              </a:rPr>
              <a:t>atau</a:t>
            </a:r>
            <a:r>
              <a:rPr lang="en-US" sz="2800" b="1" i="1" spc="15" dirty="0" smtClean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800" b="1" i="1" spc="-459" dirty="0" smtClean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800" b="1" i="1" dirty="0">
                <a:solidFill>
                  <a:srgbClr val="0000FF"/>
                </a:solidFill>
                <a:latin typeface="Calibri"/>
                <a:cs typeface="Calibri"/>
              </a:rPr>
              <a:t>sebaliknya</a:t>
            </a:r>
            <a:endParaRPr sz="2800" dirty="0">
              <a:latin typeface="Calibri"/>
              <a:cs typeface="Calibri"/>
            </a:endParaRPr>
          </a:p>
          <a:p>
            <a:pPr marL="876300" lvl="2" indent="-177800">
              <a:spcBef>
                <a:spcPts val="40"/>
              </a:spcBef>
              <a:buFont typeface="Arial"/>
              <a:buChar char="•"/>
              <a:tabLst>
                <a:tab pos="876300" algn="l"/>
              </a:tabLst>
            </a:pPr>
            <a:r>
              <a:rPr sz="2800" b="1" spc="5" dirty="0">
                <a:solidFill>
                  <a:srgbClr val="0000FF"/>
                </a:solidFill>
                <a:latin typeface="Calibri"/>
                <a:cs typeface="Calibri"/>
              </a:rPr>
              <a:t>“</a:t>
            </a:r>
            <a:r>
              <a:rPr sz="2800" b="1" i="1" spc="5" dirty="0">
                <a:solidFill>
                  <a:srgbClr val="0000FF"/>
                </a:solidFill>
                <a:latin typeface="Calibri"/>
                <a:cs typeface="Calibri"/>
              </a:rPr>
              <a:t>Gold </a:t>
            </a:r>
            <a:r>
              <a:rPr sz="2800" b="1" i="1" spc="-25" dirty="0">
                <a:solidFill>
                  <a:srgbClr val="0000FF"/>
                </a:solidFill>
                <a:latin typeface="Calibri"/>
                <a:cs typeface="Calibri"/>
              </a:rPr>
              <a:t>In </a:t>
            </a:r>
            <a:r>
              <a:rPr sz="2800" b="1" i="1" spc="10" dirty="0">
                <a:solidFill>
                  <a:srgbClr val="0000FF"/>
                </a:solidFill>
                <a:latin typeface="Calibri"/>
                <a:cs typeface="Calibri"/>
              </a:rPr>
              <a:t>Gold</a:t>
            </a:r>
            <a:r>
              <a:rPr sz="2800" b="1" i="1" spc="-3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800" b="1" i="1" spc="40" dirty="0">
                <a:solidFill>
                  <a:srgbClr val="0000FF"/>
                </a:solidFill>
                <a:latin typeface="Calibri"/>
                <a:cs typeface="Calibri"/>
              </a:rPr>
              <a:t>Out”</a:t>
            </a:r>
            <a:endParaRPr sz="28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911092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31390" y="712693"/>
            <a:ext cx="3356610" cy="528320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spc="-5" dirty="0">
                <a:latin typeface="Calibri Light"/>
                <a:cs typeface="Calibri Light"/>
              </a:rPr>
              <a:t>Contoh </a:t>
            </a:r>
            <a:r>
              <a:rPr sz="3300" spc="10" dirty="0">
                <a:latin typeface="Calibri Light"/>
                <a:cs typeface="Calibri Light"/>
              </a:rPr>
              <a:t>Data</a:t>
            </a:r>
            <a:r>
              <a:rPr sz="3300" spc="-215" dirty="0">
                <a:latin typeface="Calibri Light"/>
                <a:cs typeface="Calibri Light"/>
              </a:rPr>
              <a:t> </a:t>
            </a:r>
            <a:r>
              <a:rPr sz="3300" spc="5" dirty="0">
                <a:latin typeface="Calibri Light"/>
                <a:cs typeface="Calibri Light"/>
              </a:rPr>
              <a:t>Spatial</a:t>
            </a:r>
            <a:endParaRPr sz="3300">
              <a:latin typeface="Calibri Light"/>
              <a:cs typeface="Calibri Light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102100" y="1828801"/>
            <a:ext cx="3987800" cy="43433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8427870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59300" y="3860800"/>
            <a:ext cx="4089400" cy="2946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142491" y="1310957"/>
            <a:ext cx="8131175" cy="2852420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190500" marR="66040" indent="-177800">
              <a:lnSpc>
                <a:spcPct val="90300"/>
              </a:lnSpc>
              <a:spcBef>
                <a:spcPts val="425"/>
              </a:spcBef>
              <a:buFont typeface="Arial"/>
              <a:buChar char="•"/>
              <a:tabLst>
                <a:tab pos="190500" algn="l"/>
              </a:tabLst>
            </a:pPr>
            <a:r>
              <a:rPr sz="2800" spc="-20" dirty="0">
                <a:latin typeface="Calibri"/>
                <a:cs typeface="Calibri"/>
              </a:rPr>
              <a:t>Teknologi </a:t>
            </a:r>
            <a:r>
              <a:rPr sz="2800" dirty="0">
                <a:latin typeface="Calibri"/>
                <a:cs typeface="Calibri"/>
              </a:rPr>
              <a:t>SIG </a:t>
            </a:r>
            <a:r>
              <a:rPr sz="2800" spc="-5" dirty="0">
                <a:latin typeface="Calibri"/>
                <a:cs typeface="Calibri"/>
              </a:rPr>
              <a:t>menjadi </a:t>
            </a:r>
            <a:r>
              <a:rPr sz="2800" spc="-35" dirty="0">
                <a:latin typeface="Calibri"/>
                <a:cs typeface="Calibri"/>
              </a:rPr>
              <a:t>sangat </a:t>
            </a:r>
            <a:r>
              <a:rPr sz="2800" spc="-15" dirty="0">
                <a:latin typeface="Calibri"/>
                <a:cs typeface="Calibri"/>
              </a:rPr>
              <a:t>terbatas </a:t>
            </a:r>
            <a:r>
              <a:rPr sz="2800" spc="-20" dirty="0">
                <a:latin typeface="Calibri"/>
                <a:cs typeface="Calibri"/>
              </a:rPr>
              <a:t>kemampuannya  </a:t>
            </a:r>
            <a:r>
              <a:rPr sz="2800" dirty="0">
                <a:latin typeface="Calibri"/>
                <a:cs typeface="Calibri"/>
              </a:rPr>
              <a:t>jika </a:t>
            </a:r>
            <a:r>
              <a:rPr sz="2800" spc="-25" dirty="0">
                <a:latin typeface="Calibri"/>
                <a:cs typeface="Calibri"/>
              </a:rPr>
              <a:t>tidak </a:t>
            </a:r>
            <a:r>
              <a:rPr sz="2800" spc="-10" dirty="0">
                <a:latin typeface="Calibri"/>
                <a:cs typeface="Calibri"/>
              </a:rPr>
              <a:t>ada </a:t>
            </a:r>
            <a:r>
              <a:rPr sz="2800" dirty="0">
                <a:latin typeface="Calibri"/>
                <a:cs typeface="Calibri"/>
              </a:rPr>
              <a:t>Sumber </a:t>
            </a:r>
            <a:r>
              <a:rPr sz="2800" spc="-35" dirty="0">
                <a:latin typeface="Calibri"/>
                <a:cs typeface="Calibri"/>
              </a:rPr>
              <a:t>Daya </a:t>
            </a:r>
            <a:r>
              <a:rPr sz="2800" spc="-5" dirty="0">
                <a:latin typeface="Calibri"/>
                <a:cs typeface="Calibri"/>
              </a:rPr>
              <a:t>Manusia </a:t>
            </a:r>
            <a:r>
              <a:rPr sz="2800" spc="-15" dirty="0">
                <a:latin typeface="Calibri"/>
                <a:cs typeface="Calibri"/>
              </a:rPr>
              <a:t>(</a:t>
            </a:r>
            <a:r>
              <a:rPr sz="2800" b="1" spc="-15" dirty="0">
                <a:latin typeface="Calibri"/>
                <a:cs typeface="Calibri"/>
              </a:rPr>
              <a:t>SDM </a:t>
            </a:r>
            <a:r>
              <a:rPr sz="2800" b="1" dirty="0">
                <a:latin typeface="Calibri"/>
                <a:cs typeface="Calibri"/>
              </a:rPr>
              <a:t>/ </a:t>
            </a:r>
            <a:r>
              <a:rPr sz="2800" b="1" spc="-25" dirty="0">
                <a:latin typeface="Calibri"/>
                <a:cs typeface="Calibri"/>
              </a:rPr>
              <a:t>para  </a:t>
            </a:r>
            <a:r>
              <a:rPr sz="2800" b="1" spc="-5" dirty="0">
                <a:latin typeface="Calibri"/>
                <a:cs typeface="Calibri"/>
              </a:rPr>
              <a:t>pakar</a:t>
            </a:r>
            <a:r>
              <a:rPr sz="2800" spc="-5" dirty="0">
                <a:latin typeface="Calibri"/>
                <a:cs typeface="Calibri"/>
              </a:rPr>
              <a:t>) </a:t>
            </a:r>
            <a:r>
              <a:rPr sz="2800" dirty="0">
                <a:latin typeface="Calibri"/>
                <a:cs typeface="Calibri"/>
              </a:rPr>
              <a:t>yang </a:t>
            </a:r>
            <a:r>
              <a:rPr sz="2800" b="1" spc="-5" dirty="0">
                <a:latin typeface="Calibri"/>
                <a:cs typeface="Calibri"/>
              </a:rPr>
              <a:t>mengelola </a:t>
            </a:r>
            <a:r>
              <a:rPr sz="2800" spc="-15" dirty="0">
                <a:latin typeface="Calibri"/>
                <a:cs typeface="Calibri"/>
              </a:rPr>
              <a:t>sistem </a:t>
            </a:r>
            <a:r>
              <a:rPr sz="2800" spc="-10" dirty="0">
                <a:latin typeface="Calibri"/>
                <a:cs typeface="Calibri"/>
              </a:rPr>
              <a:t>dan </a:t>
            </a:r>
            <a:r>
              <a:rPr sz="2800" b="1" spc="-10" dirty="0">
                <a:latin typeface="Calibri"/>
                <a:cs typeface="Calibri"/>
              </a:rPr>
              <a:t>mengembangkan  </a:t>
            </a:r>
            <a:r>
              <a:rPr sz="2800" spc="-15" dirty="0">
                <a:latin typeface="Calibri"/>
                <a:cs typeface="Calibri"/>
              </a:rPr>
              <a:t>sistem </a:t>
            </a:r>
            <a:r>
              <a:rPr sz="2800" spc="5" dirty="0">
                <a:latin typeface="Calibri"/>
                <a:cs typeface="Calibri"/>
              </a:rPr>
              <a:t>untuk </a:t>
            </a:r>
            <a:r>
              <a:rPr sz="2800" spc="-20" dirty="0">
                <a:latin typeface="Calibri"/>
                <a:cs typeface="Calibri"/>
              </a:rPr>
              <a:t>aplikasi </a:t>
            </a:r>
            <a:r>
              <a:rPr sz="2800" dirty="0">
                <a:latin typeface="Calibri"/>
                <a:cs typeface="Calibri"/>
              </a:rPr>
              <a:t>yang</a:t>
            </a:r>
            <a:r>
              <a:rPr sz="2800" spc="-8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sesuai.</a:t>
            </a:r>
            <a:endParaRPr sz="2800">
              <a:latin typeface="Calibri"/>
              <a:cs typeface="Calibri"/>
            </a:endParaRPr>
          </a:p>
          <a:p>
            <a:pPr marL="190500" marR="5080" indent="-177800">
              <a:lnSpc>
                <a:spcPts val="3000"/>
              </a:lnSpc>
              <a:spcBef>
                <a:spcPts val="840"/>
              </a:spcBef>
              <a:buFont typeface="Arial"/>
              <a:buChar char="•"/>
              <a:tabLst>
                <a:tab pos="190500" algn="l"/>
              </a:tabLst>
            </a:pPr>
            <a:r>
              <a:rPr sz="2800" spc="-5" dirty="0">
                <a:latin typeface="Calibri"/>
                <a:cs typeface="Calibri"/>
              </a:rPr>
              <a:t>SDM </a:t>
            </a:r>
            <a:r>
              <a:rPr sz="2800" spc="-15" dirty="0">
                <a:latin typeface="Calibri"/>
                <a:cs typeface="Calibri"/>
              </a:rPr>
              <a:t>Pengguna Sistem </a:t>
            </a:r>
            <a:r>
              <a:rPr sz="2800" spc="-10" dirty="0">
                <a:latin typeface="Calibri"/>
                <a:cs typeface="Calibri"/>
              </a:rPr>
              <a:t>dan </a:t>
            </a:r>
            <a:r>
              <a:rPr sz="2800" spc="-5" dirty="0">
                <a:latin typeface="Calibri"/>
                <a:cs typeface="Calibri"/>
              </a:rPr>
              <a:t>SDM </a:t>
            </a:r>
            <a:r>
              <a:rPr sz="2800" spc="-30" dirty="0">
                <a:latin typeface="Calibri"/>
                <a:cs typeface="Calibri"/>
              </a:rPr>
              <a:t>Pembuat </a:t>
            </a:r>
            <a:r>
              <a:rPr sz="2800" spc="-15" dirty="0">
                <a:latin typeface="Calibri"/>
                <a:cs typeface="Calibri"/>
              </a:rPr>
              <a:t>Sistem </a:t>
            </a:r>
            <a:r>
              <a:rPr sz="2800" spc="10" dirty="0">
                <a:latin typeface="Calibri"/>
                <a:cs typeface="Calibri"/>
              </a:rPr>
              <a:t>harus  </a:t>
            </a:r>
            <a:r>
              <a:rPr sz="2800" spc="-20" dirty="0">
                <a:latin typeface="Calibri"/>
                <a:cs typeface="Calibri"/>
              </a:rPr>
              <a:t>saling </a:t>
            </a:r>
            <a:r>
              <a:rPr sz="2800" b="1" spc="-15" dirty="0">
                <a:latin typeface="Calibri"/>
                <a:cs typeface="Calibri"/>
              </a:rPr>
              <a:t>bekerjasama </a:t>
            </a:r>
            <a:r>
              <a:rPr sz="2800" spc="5" dirty="0">
                <a:latin typeface="Calibri"/>
                <a:cs typeface="Calibri"/>
              </a:rPr>
              <a:t>untuk </a:t>
            </a:r>
            <a:r>
              <a:rPr sz="2800" spc="-10" dirty="0">
                <a:latin typeface="Calibri"/>
                <a:cs typeface="Calibri"/>
              </a:rPr>
              <a:t>mengembangkan </a:t>
            </a:r>
            <a:r>
              <a:rPr sz="2800" spc="-5" dirty="0">
                <a:latin typeface="Calibri"/>
                <a:cs typeface="Calibri"/>
              </a:rPr>
              <a:t>teknologi  </a:t>
            </a:r>
            <a:r>
              <a:rPr sz="2800" spc="5" dirty="0">
                <a:latin typeface="Calibri"/>
                <a:cs typeface="Calibri"/>
              </a:rPr>
              <a:t>SIG.</a:t>
            </a:r>
            <a:endParaRPr sz="28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716475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dirty="0" smtClean="0">
                <a:latin typeface="Kozuka Gothic Pro B" panose="020B0800000000000000" pitchFamily="34" charset="-128"/>
                <a:ea typeface="Kozuka Gothic Pro B" panose="020B0800000000000000" pitchFamily="34" charset="-128"/>
              </a:rPr>
              <a:t>App GIS</a:t>
            </a:r>
            <a:endParaRPr lang="en-US" sz="6000" b="1" dirty="0">
              <a:latin typeface="Kozuka Gothic Pro B" panose="020B0800000000000000" pitchFamily="34" charset="-128"/>
              <a:ea typeface="Kozuka Gothic Pro B" panose="020B0800000000000000" pitchFamily="34" charset="-128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24561" b="41468"/>
          <a:stretch/>
        </p:blipFill>
        <p:spPr>
          <a:xfrm>
            <a:off x="0" y="5648446"/>
            <a:ext cx="12192000" cy="1202297"/>
          </a:xfrm>
          <a:prstGeom prst="rect">
            <a:avLst/>
          </a:prstGeom>
        </p:spPr>
      </p:pic>
      <p:sp>
        <p:nvSpPr>
          <p:cNvPr id="6" name="object 3"/>
          <p:cNvSpPr/>
          <p:nvPr/>
        </p:nvSpPr>
        <p:spPr>
          <a:xfrm>
            <a:off x="3253450" y="1457446"/>
            <a:ext cx="5194300" cy="4191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82207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745615" y="1537970"/>
            <a:ext cx="3081020" cy="1369060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 marL="190500" marR="5080" indent="-177800">
              <a:lnSpc>
                <a:spcPct val="89100"/>
              </a:lnSpc>
              <a:spcBef>
                <a:spcPts val="409"/>
              </a:spcBef>
              <a:buFont typeface="Arial"/>
              <a:buChar char="•"/>
              <a:tabLst>
                <a:tab pos="190500" algn="l"/>
              </a:tabLst>
            </a:pPr>
            <a:r>
              <a:rPr sz="2400" b="1" dirty="0">
                <a:latin typeface="Calibri"/>
                <a:cs typeface="Calibri"/>
              </a:rPr>
              <a:t>Model </a:t>
            </a:r>
            <a:r>
              <a:rPr sz="2400" spc="-5" dirty="0">
                <a:latin typeface="Calibri"/>
                <a:cs typeface="Calibri"/>
              </a:rPr>
              <a:t>dan </a:t>
            </a:r>
            <a:r>
              <a:rPr sz="2400" b="1" spc="-25" dirty="0">
                <a:latin typeface="Calibri"/>
                <a:cs typeface="Calibri"/>
              </a:rPr>
              <a:t>Teknik  </a:t>
            </a:r>
            <a:r>
              <a:rPr sz="2400" spc="-20" dirty="0">
                <a:latin typeface="Calibri"/>
                <a:cs typeface="Calibri"/>
              </a:rPr>
              <a:t>Pemrosesan </a:t>
            </a:r>
            <a:r>
              <a:rPr sz="2400" spc="-5" dirty="0">
                <a:latin typeface="Calibri"/>
                <a:cs typeface="Calibri"/>
              </a:rPr>
              <a:t>yang </a:t>
            </a:r>
            <a:r>
              <a:rPr sz="2400" spc="5" dirty="0">
                <a:latin typeface="Calibri"/>
                <a:cs typeface="Calibri"/>
              </a:rPr>
              <a:t>perlu  </a:t>
            </a:r>
            <a:r>
              <a:rPr sz="2400" spc="15" dirty="0">
                <a:latin typeface="Calibri"/>
                <a:cs typeface="Calibri"/>
              </a:rPr>
              <a:t>dibuat </a:t>
            </a:r>
            <a:r>
              <a:rPr sz="2400" spc="20" dirty="0">
                <a:latin typeface="Calibri"/>
                <a:cs typeface="Calibri"/>
              </a:rPr>
              <a:t>untuk </a:t>
            </a:r>
            <a:r>
              <a:rPr sz="2400" spc="-15" dirty="0">
                <a:latin typeface="Calibri"/>
                <a:cs typeface="Calibri"/>
              </a:rPr>
              <a:t>berbagai  </a:t>
            </a:r>
            <a:r>
              <a:rPr sz="2400" spc="-5" dirty="0">
                <a:latin typeface="Calibri"/>
                <a:cs typeface="Calibri"/>
              </a:rPr>
              <a:t>aplikasi</a:t>
            </a:r>
            <a:r>
              <a:rPr sz="2400" spc="-1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SIG.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397500" y="76201"/>
            <a:ext cx="5270500" cy="67817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031366" y="5844857"/>
            <a:ext cx="24174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b="1" spc="5" dirty="0">
                <a:latin typeface="Times New Roman"/>
                <a:cs typeface="Times New Roman"/>
              </a:rPr>
              <a:t>Layering</a:t>
            </a:r>
            <a:r>
              <a:rPr sz="2400" b="1" spc="-160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Methods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679950" y="5861050"/>
            <a:ext cx="1498600" cy="431800"/>
          </a:xfrm>
          <a:custGeom>
            <a:avLst/>
            <a:gdLst/>
            <a:ahLst/>
            <a:cxnLst/>
            <a:rect l="l" t="t" r="r" b="b"/>
            <a:pathLst>
              <a:path w="1498600" h="431800">
                <a:moveTo>
                  <a:pt x="1282678" y="0"/>
                </a:moveTo>
                <a:lnTo>
                  <a:pt x="1282678" y="107950"/>
                </a:lnTo>
                <a:lnTo>
                  <a:pt x="0" y="107950"/>
                </a:lnTo>
                <a:lnTo>
                  <a:pt x="107960" y="215900"/>
                </a:lnTo>
                <a:lnTo>
                  <a:pt x="0" y="323849"/>
                </a:lnTo>
                <a:lnTo>
                  <a:pt x="1282678" y="323849"/>
                </a:lnTo>
                <a:lnTo>
                  <a:pt x="1282678" y="431800"/>
                </a:lnTo>
                <a:lnTo>
                  <a:pt x="1498600" y="215900"/>
                </a:lnTo>
                <a:lnTo>
                  <a:pt x="1282678" y="0"/>
                </a:lnTo>
                <a:close/>
              </a:path>
            </a:pathLst>
          </a:custGeom>
          <a:solidFill>
            <a:srgbClr val="5B9B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679950" y="5861050"/>
            <a:ext cx="1498600" cy="431800"/>
          </a:xfrm>
          <a:custGeom>
            <a:avLst/>
            <a:gdLst/>
            <a:ahLst/>
            <a:cxnLst/>
            <a:rect l="l" t="t" r="r" b="b"/>
            <a:pathLst>
              <a:path w="1498600" h="431800">
                <a:moveTo>
                  <a:pt x="0" y="107950"/>
                </a:moveTo>
                <a:lnTo>
                  <a:pt x="1282678" y="107950"/>
                </a:lnTo>
                <a:lnTo>
                  <a:pt x="1282678" y="0"/>
                </a:lnTo>
                <a:lnTo>
                  <a:pt x="1498600" y="215900"/>
                </a:lnTo>
                <a:lnTo>
                  <a:pt x="1282678" y="431800"/>
                </a:lnTo>
                <a:lnTo>
                  <a:pt x="1282678" y="323849"/>
                </a:lnTo>
                <a:lnTo>
                  <a:pt x="0" y="323849"/>
                </a:lnTo>
                <a:lnTo>
                  <a:pt x="107960" y="215900"/>
                </a:lnTo>
                <a:lnTo>
                  <a:pt x="0" y="10795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1986932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953000" y="3467100"/>
            <a:ext cx="2082800" cy="13589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029200" y="3517900"/>
            <a:ext cx="1917700" cy="14097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022850" y="3511550"/>
            <a:ext cx="1943100" cy="12192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022850" y="3511550"/>
            <a:ext cx="1943100" cy="1219200"/>
          </a:xfrm>
          <a:custGeom>
            <a:avLst/>
            <a:gdLst/>
            <a:ahLst/>
            <a:cxnLst/>
            <a:rect l="l" t="t" r="r" b="b"/>
            <a:pathLst>
              <a:path w="1943100" h="1219200">
                <a:moveTo>
                  <a:pt x="0" y="203203"/>
                </a:moveTo>
                <a:lnTo>
                  <a:pt x="5366" y="156610"/>
                </a:lnTo>
                <a:lnTo>
                  <a:pt x="20653" y="113839"/>
                </a:lnTo>
                <a:lnTo>
                  <a:pt x="44641" y="76109"/>
                </a:lnTo>
                <a:lnTo>
                  <a:pt x="76109" y="44641"/>
                </a:lnTo>
                <a:lnTo>
                  <a:pt x="113839" y="20653"/>
                </a:lnTo>
                <a:lnTo>
                  <a:pt x="156610" y="5366"/>
                </a:lnTo>
                <a:lnTo>
                  <a:pt x="203203" y="0"/>
                </a:lnTo>
                <a:lnTo>
                  <a:pt x="1739897" y="0"/>
                </a:lnTo>
                <a:lnTo>
                  <a:pt x="1786489" y="5366"/>
                </a:lnTo>
                <a:lnTo>
                  <a:pt x="1829260" y="20653"/>
                </a:lnTo>
                <a:lnTo>
                  <a:pt x="1866990" y="44641"/>
                </a:lnTo>
                <a:lnTo>
                  <a:pt x="1898458" y="76109"/>
                </a:lnTo>
                <a:lnTo>
                  <a:pt x="1922446" y="113839"/>
                </a:lnTo>
                <a:lnTo>
                  <a:pt x="1937733" y="156610"/>
                </a:lnTo>
                <a:lnTo>
                  <a:pt x="1943100" y="203203"/>
                </a:lnTo>
                <a:lnTo>
                  <a:pt x="1943100" y="1015997"/>
                </a:lnTo>
                <a:lnTo>
                  <a:pt x="1937733" y="1062589"/>
                </a:lnTo>
                <a:lnTo>
                  <a:pt x="1922446" y="1105360"/>
                </a:lnTo>
                <a:lnTo>
                  <a:pt x="1898458" y="1143090"/>
                </a:lnTo>
                <a:lnTo>
                  <a:pt x="1866990" y="1174558"/>
                </a:lnTo>
                <a:lnTo>
                  <a:pt x="1829260" y="1198546"/>
                </a:lnTo>
                <a:lnTo>
                  <a:pt x="1786489" y="1213833"/>
                </a:lnTo>
                <a:lnTo>
                  <a:pt x="1739897" y="1219200"/>
                </a:lnTo>
                <a:lnTo>
                  <a:pt x="203203" y="1219200"/>
                </a:lnTo>
                <a:lnTo>
                  <a:pt x="156610" y="1213833"/>
                </a:lnTo>
                <a:lnTo>
                  <a:pt x="113839" y="1198546"/>
                </a:lnTo>
                <a:lnTo>
                  <a:pt x="76109" y="1174558"/>
                </a:lnTo>
                <a:lnTo>
                  <a:pt x="44641" y="1143090"/>
                </a:lnTo>
                <a:lnTo>
                  <a:pt x="20653" y="1105360"/>
                </a:lnTo>
                <a:lnTo>
                  <a:pt x="5366" y="1062589"/>
                </a:lnTo>
                <a:lnTo>
                  <a:pt x="0" y="1015997"/>
                </a:lnTo>
                <a:lnTo>
                  <a:pt x="0" y="203203"/>
                </a:lnTo>
                <a:close/>
              </a:path>
            </a:pathLst>
          </a:custGeom>
          <a:ln w="12700">
            <a:solidFill>
              <a:srgbClr val="F0AC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450682" y="3710146"/>
            <a:ext cx="108775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4800" b="1" spc="30" dirty="0">
                <a:solidFill>
                  <a:srgbClr val="006666"/>
                </a:solidFill>
                <a:latin typeface="Times New Roman"/>
                <a:cs typeface="Times New Roman"/>
              </a:rPr>
              <a:t>SIG</a:t>
            </a:r>
            <a:endParaRPr sz="48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737100" y="1663700"/>
            <a:ext cx="2438400" cy="13589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041900" y="1727200"/>
            <a:ext cx="1828800" cy="12700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806950" y="1708150"/>
            <a:ext cx="2298700" cy="12192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806950" y="1708150"/>
            <a:ext cx="2298700" cy="1219200"/>
          </a:xfrm>
          <a:custGeom>
            <a:avLst/>
            <a:gdLst/>
            <a:ahLst/>
            <a:cxnLst/>
            <a:rect l="l" t="t" r="r" b="b"/>
            <a:pathLst>
              <a:path w="2298700" h="1219200">
                <a:moveTo>
                  <a:pt x="0" y="609600"/>
                </a:moveTo>
                <a:lnTo>
                  <a:pt x="6319" y="545289"/>
                </a:lnTo>
                <a:lnTo>
                  <a:pt x="24855" y="482908"/>
                </a:lnTo>
                <a:lnTo>
                  <a:pt x="54970" y="422793"/>
                </a:lnTo>
                <a:lnTo>
                  <a:pt x="96030" y="365280"/>
                </a:lnTo>
                <a:lnTo>
                  <a:pt x="147400" y="310708"/>
                </a:lnTo>
                <a:lnTo>
                  <a:pt x="176752" y="284630"/>
                </a:lnTo>
                <a:lnTo>
                  <a:pt x="208444" y="259414"/>
                </a:lnTo>
                <a:lnTo>
                  <a:pt x="242395" y="235101"/>
                </a:lnTo>
                <a:lnTo>
                  <a:pt x="278526" y="211733"/>
                </a:lnTo>
                <a:lnTo>
                  <a:pt x="316757" y="189353"/>
                </a:lnTo>
                <a:lnTo>
                  <a:pt x="357011" y="168004"/>
                </a:lnTo>
                <a:lnTo>
                  <a:pt x="399205" y="147726"/>
                </a:lnTo>
                <a:lnTo>
                  <a:pt x="443263" y="128563"/>
                </a:lnTo>
                <a:lnTo>
                  <a:pt x="489103" y="110556"/>
                </a:lnTo>
                <a:lnTo>
                  <a:pt x="536647" y="93747"/>
                </a:lnTo>
                <a:lnTo>
                  <a:pt x="585815" y="78179"/>
                </a:lnTo>
                <a:lnTo>
                  <a:pt x="636528" y="63894"/>
                </a:lnTo>
                <a:lnTo>
                  <a:pt x="688706" y="50933"/>
                </a:lnTo>
                <a:lnTo>
                  <a:pt x="742270" y="39340"/>
                </a:lnTo>
                <a:lnTo>
                  <a:pt x="797141" y="29155"/>
                </a:lnTo>
                <a:lnTo>
                  <a:pt x="853238" y="20422"/>
                </a:lnTo>
                <a:lnTo>
                  <a:pt x="910483" y="13182"/>
                </a:lnTo>
                <a:lnTo>
                  <a:pt x="968796" y="7478"/>
                </a:lnTo>
                <a:lnTo>
                  <a:pt x="1028098" y="3351"/>
                </a:lnTo>
                <a:lnTo>
                  <a:pt x="1088309" y="844"/>
                </a:lnTo>
                <a:lnTo>
                  <a:pt x="1149350" y="0"/>
                </a:lnTo>
                <a:lnTo>
                  <a:pt x="1210390" y="844"/>
                </a:lnTo>
                <a:lnTo>
                  <a:pt x="1270601" y="3351"/>
                </a:lnTo>
                <a:lnTo>
                  <a:pt x="1329903" y="7478"/>
                </a:lnTo>
                <a:lnTo>
                  <a:pt x="1388216" y="13182"/>
                </a:lnTo>
                <a:lnTo>
                  <a:pt x="1445461" y="20422"/>
                </a:lnTo>
                <a:lnTo>
                  <a:pt x="1501558" y="29155"/>
                </a:lnTo>
                <a:lnTo>
                  <a:pt x="1556428" y="39340"/>
                </a:lnTo>
                <a:lnTo>
                  <a:pt x="1609992" y="50933"/>
                </a:lnTo>
                <a:lnTo>
                  <a:pt x="1662170" y="63894"/>
                </a:lnTo>
                <a:lnTo>
                  <a:pt x="1712883" y="78179"/>
                </a:lnTo>
                <a:lnTo>
                  <a:pt x="1762051" y="93747"/>
                </a:lnTo>
                <a:lnTo>
                  <a:pt x="1809595" y="110556"/>
                </a:lnTo>
                <a:lnTo>
                  <a:pt x="1855436" y="128563"/>
                </a:lnTo>
                <a:lnTo>
                  <a:pt x="1899493" y="147726"/>
                </a:lnTo>
                <a:lnTo>
                  <a:pt x="1941688" y="168004"/>
                </a:lnTo>
                <a:lnTo>
                  <a:pt x="1981941" y="189353"/>
                </a:lnTo>
                <a:lnTo>
                  <a:pt x="2020173" y="211733"/>
                </a:lnTo>
                <a:lnTo>
                  <a:pt x="2056304" y="235101"/>
                </a:lnTo>
                <a:lnTo>
                  <a:pt x="2090255" y="259414"/>
                </a:lnTo>
                <a:lnTo>
                  <a:pt x="2121946" y="284630"/>
                </a:lnTo>
                <a:lnTo>
                  <a:pt x="2151299" y="310708"/>
                </a:lnTo>
                <a:lnTo>
                  <a:pt x="2202668" y="365280"/>
                </a:lnTo>
                <a:lnTo>
                  <a:pt x="2243729" y="422793"/>
                </a:lnTo>
                <a:lnTo>
                  <a:pt x="2273844" y="482908"/>
                </a:lnTo>
                <a:lnTo>
                  <a:pt x="2292380" y="545289"/>
                </a:lnTo>
                <a:lnTo>
                  <a:pt x="2298700" y="609600"/>
                </a:lnTo>
                <a:lnTo>
                  <a:pt x="2297106" y="641975"/>
                </a:lnTo>
                <a:lnTo>
                  <a:pt x="2284599" y="705363"/>
                </a:lnTo>
                <a:lnTo>
                  <a:pt x="2260194" y="766653"/>
                </a:lnTo>
                <a:lnTo>
                  <a:pt x="2224527" y="825509"/>
                </a:lnTo>
                <a:lnTo>
                  <a:pt x="2178233" y="881593"/>
                </a:lnTo>
                <a:lnTo>
                  <a:pt x="2121946" y="934569"/>
                </a:lnTo>
                <a:lnTo>
                  <a:pt x="2090255" y="959785"/>
                </a:lnTo>
                <a:lnTo>
                  <a:pt x="2056304" y="984099"/>
                </a:lnTo>
                <a:lnTo>
                  <a:pt x="2020173" y="1007466"/>
                </a:lnTo>
                <a:lnTo>
                  <a:pt x="1981941" y="1029846"/>
                </a:lnTo>
                <a:lnTo>
                  <a:pt x="1941688" y="1051195"/>
                </a:lnTo>
                <a:lnTo>
                  <a:pt x="1899493" y="1071473"/>
                </a:lnTo>
                <a:lnTo>
                  <a:pt x="1855436" y="1090636"/>
                </a:lnTo>
                <a:lnTo>
                  <a:pt x="1809595" y="1108643"/>
                </a:lnTo>
                <a:lnTo>
                  <a:pt x="1762051" y="1125452"/>
                </a:lnTo>
                <a:lnTo>
                  <a:pt x="1712883" y="1141020"/>
                </a:lnTo>
                <a:lnTo>
                  <a:pt x="1662170" y="1155305"/>
                </a:lnTo>
                <a:lnTo>
                  <a:pt x="1609992" y="1168266"/>
                </a:lnTo>
                <a:lnTo>
                  <a:pt x="1556428" y="1179859"/>
                </a:lnTo>
                <a:lnTo>
                  <a:pt x="1501558" y="1190044"/>
                </a:lnTo>
                <a:lnTo>
                  <a:pt x="1445461" y="1198777"/>
                </a:lnTo>
                <a:lnTo>
                  <a:pt x="1388216" y="1206017"/>
                </a:lnTo>
                <a:lnTo>
                  <a:pt x="1329903" y="1211721"/>
                </a:lnTo>
                <a:lnTo>
                  <a:pt x="1270601" y="1215848"/>
                </a:lnTo>
                <a:lnTo>
                  <a:pt x="1210390" y="1218355"/>
                </a:lnTo>
                <a:lnTo>
                  <a:pt x="1149350" y="1219200"/>
                </a:lnTo>
                <a:lnTo>
                  <a:pt x="1088309" y="1218355"/>
                </a:lnTo>
                <a:lnTo>
                  <a:pt x="1028098" y="1215848"/>
                </a:lnTo>
                <a:lnTo>
                  <a:pt x="968796" y="1211721"/>
                </a:lnTo>
                <a:lnTo>
                  <a:pt x="910483" y="1206017"/>
                </a:lnTo>
                <a:lnTo>
                  <a:pt x="853238" y="1198777"/>
                </a:lnTo>
                <a:lnTo>
                  <a:pt x="797141" y="1190044"/>
                </a:lnTo>
                <a:lnTo>
                  <a:pt x="742270" y="1179859"/>
                </a:lnTo>
                <a:lnTo>
                  <a:pt x="688706" y="1168266"/>
                </a:lnTo>
                <a:lnTo>
                  <a:pt x="636528" y="1155305"/>
                </a:lnTo>
                <a:lnTo>
                  <a:pt x="585815" y="1141020"/>
                </a:lnTo>
                <a:lnTo>
                  <a:pt x="536647" y="1125452"/>
                </a:lnTo>
                <a:lnTo>
                  <a:pt x="489103" y="1108643"/>
                </a:lnTo>
                <a:lnTo>
                  <a:pt x="443263" y="1090636"/>
                </a:lnTo>
                <a:lnTo>
                  <a:pt x="399205" y="1071473"/>
                </a:lnTo>
                <a:lnTo>
                  <a:pt x="357011" y="1051195"/>
                </a:lnTo>
                <a:lnTo>
                  <a:pt x="316757" y="1029846"/>
                </a:lnTo>
                <a:lnTo>
                  <a:pt x="278526" y="1007466"/>
                </a:lnTo>
                <a:lnTo>
                  <a:pt x="242395" y="984099"/>
                </a:lnTo>
                <a:lnTo>
                  <a:pt x="208444" y="959785"/>
                </a:lnTo>
                <a:lnTo>
                  <a:pt x="176752" y="934569"/>
                </a:lnTo>
                <a:lnTo>
                  <a:pt x="147400" y="908491"/>
                </a:lnTo>
                <a:lnTo>
                  <a:pt x="96030" y="853919"/>
                </a:lnTo>
                <a:lnTo>
                  <a:pt x="54970" y="796406"/>
                </a:lnTo>
                <a:lnTo>
                  <a:pt x="24855" y="736291"/>
                </a:lnTo>
                <a:lnTo>
                  <a:pt x="6319" y="673910"/>
                </a:lnTo>
                <a:lnTo>
                  <a:pt x="0" y="609600"/>
                </a:lnTo>
                <a:close/>
              </a:path>
            </a:pathLst>
          </a:custGeom>
          <a:ln w="12700">
            <a:solidFill>
              <a:srgbClr val="F0AC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5242718" y="1831181"/>
            <a:ext cx="1422400" cy="939800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 marR="5080" indent="-1905" algn="ctr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Times New Roman"/>
                <a:cs typeface="Times New Roman"/>
              </a:rPr>
              <a:t>Data  </a:t>
            </a:r>
            <a:r>
              <a:rPr sz="2000" spc="20" dirty="0">
                <a:latin typeface="Times New Roman"/>
                <a:cs typeface="Times New Roman"/>
              </a:rPr>
              <a:t>M</a:t>
            </a:r>
            <a:r>
              <a:rPr sz="2000" spc="10" dirty="0">
                <a:latin typeface="Times New Roman"/>
                <a:cs typeface="Times New Roman"/>
              </a:rPr>
              <a:t>a</a:t>
            </a:r>
            <a:r>
              <a:rPr sz="2000" dirty="0">
                <a:latin typeface="Times New Roman"/>
                <a:cs typeface="Times New Roman"/>
              </a:rPr>
              <a:t>n</a:t>
            </a:r>
            <a:r>
              <a:rPr sz="2000" spc="40" dirty="0">
                <a:latin typeface="Times New Roman"/>
                <a:cs typeface="Times New Roman"/>
              </a:rPr>
              <a:t>i</a:t>
            </a:r>
            <a:r>
              <a:rPr sz="2000" dirty="0">
                <a:latin typeface="Times New Roman"/>
                <a:cs typeface="Times New Roman"/>
              </a:rPr>
              <a:t>pu</a:t>
            </a:r>
            <a:r>
              <a:rPr sz="2000" spc="40" dirty="0">
                <a:latin typeface="Times New Roman"/>
                <a:cs typeface="Times New Roman"/>
              </a:rPr>
              <a:t>l</a:t>
            </a:r>
            <a:r>
              <a:rPr sz="2000" spc="10" dirty="0">
                <a:latin typeface="Times New Roman"/>
                <a:cs typeface="Times New Roman"/>
              </a:rPr>
              <a:t>a</a:t>
            </a:r>
            <a:r>
              <a:rPr sz="2000" spc="40" dirty="0">
                <a:latin typeface="Times New Roman"/>
                <a:cs typeface="Times New Roman"/>
              </a:rPr>
              <a:t>ti</a:t>
            </a:r>
            <a:r>
              <a:rPr sz="2000" dirty="0">
                <a:latin typeface="Times New Roman"/>
                <a:cs typeface="Times New Roman"/>
              </a:rPr>
              <a:t>on  &amp;</a:t>
            </a:r>
            <a:r>
              <a:rPr sz="2000" spc="-180" dirty="0">
                <a:latin typeface="Times New Roman"/>
                <a:cs typeface="Times New Roman"/>
              </a:rPr>
              <a:t> </a:t>
            </a:r>
            <a:r>
              <a:rPr sz="2000" spc="5" dirty="0">
                <a:latin typeface="Times New Roman"/>
                <a:cs typeface="Times New Roman"/>
              </a:rPr>
              <a:t>Analysis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7696200" y="3467100"/>
            <a:ext cx="2438400" cy="13589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229600" y="3619500"/>
            <a:ext cx="1346200" cy="11430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766050" y="3511550"/>
            <a:ext cx="2298700" cy="12192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766050" y="3511550"/>
            <a:ext cx="2298700" cy="1219200"/>
          </a:xfrm>
          <a:custGeom>
            <a:avLst/>
            <a:gdLst/>
            <a:ahLst/>
            <a:cxnLst/>
            <a:rect l="l" t="t" r="r" b="b"/>
            <a:pathLst>
              <a:path w="2298700" h="1219200">
                <a:moveTo>
                  <a:pt x="0" y="609600"/>
                </a:moveTo>
                <a:lnTo>
                  <a:pt x="6319" y="545289"/>
                </a:lnTo>
                <a:lnTo>
                  <a:pt x="24855" y="482908"/>
                </a:lnTo>
                <a:lnTo>
                  <a:pt x="54970" y="422793"/>
                </a:lnTo>
                <a:lnTo>
                  <a:pt x="96031" y="365280"/>
                </a:lnTo>
                <a:lnTo>
                  <a:pt x="147400" y="310708"/>
                </a:lnTo>
                <a:lnTo>
                  <a:pt x="176753" y="284630"/>
                </a:lnTo>
                <a:lnTo>
                  <a:pt x="208444" y="259414"/>
                </a:lnTo>
                <a:lnTo>
                  <a:pt x="242395" y="235101"/>
                </a:lnTo>
                <a:lnTo>
                  <a:pt x="278526" y="211733"/>
                </a:lnTo>
                <a:lnTo>
                  <a:pt x="316758" y="189353"/>
                </a:lnTo>
                <a:lnTo>
                  <a:pt x="357011" y="168004"/>
                </a:lnTo>
                <a:lnTo>
                  <a:pt x="399206" y="147726"/>
                </a:lnTo>
                <a:lnTo>
                  <a:pt x="443263" y="128563"/>
                </a:lnTo>
                <a:lnTo>
                  <a:pt x="489103" y="110556"/>
                </a:lnTo>
                <a:lnTo>
                  <a:pt x="536647" y="93747"/>
                </a:lnTo>
                <a:lnTo>
                  <a:pt x="585816" y="78179"/>
                </a:lnTo>
                <a:lnTo>
                  <a:pt x="636528" y="63894"/>
                </a:lnTo>
                <a:lnTo>
                  <a:pt x="688707" y="50933"/>
                </a:lnTo>
                <a:lnTo>
                  <a:pt x="742271" y="39340"/>
                </a:lnTo>
                <a:lnTo>
                  <a:pt x="797141" y="29155"/>
                </a:lnTo>
                <a:lnTo>
                  <a:pt x="853238" y="20422"/>
                </a:lnTo>
                <a:lnTo>
                  <a:pt x="910483" y="13182"/>
                </a:lnTo>
                <a:lnTo>
                  <a:pt x="968796" y="7478"/>
                </a:lnTo>
                <a:lnTo>
                  <a:pt x="1028098" y="3351"/>
                </a:lnTo>
                <a:lnTo>
                  <a:pt x="1088309" y="844"/>
                </a:lnTo>
                <a:lnTo>
                  <a:pt x="1149350" y="0"/>
                </a:lnTo>
                <a:lnTo>
                  <a:pt x="1210390" y="844"/>
                </a:lnTo>
                <a:lnTo>
                  <a:pt x="1270601" y="3351"/>
                </a:lnTo>
                <a:lnTo>
                  <a:pt x="1329903" y="7478"/>
                </a:lnTo>
                <a:lnTo>
                  <a:pt x="1388216" y="13182"/>
                </a:lnTo>
                <a:lnTo>
                  <a:pt x="1445461" y="20422"/>
                </a:lnTo>
                <a:lnTo>
                  <a:pt x="1501558" y="29155"/>
                </a:lnTo>
                <a:lnTo>
                  <a:pt x="1556428" y="39340"/>
                </a:lnTo>
                <a:lnTo>
                  <a:pt x="1609992" y="50933"/>
                </a:lnTo>
                <a:lnTo>
                  <a:pt x="1662170" y="63894"/>
                </a:lnTo>
                <a:lnTo>
                  <a:pt x="1712883" y="78179"/>
                </a:lnTo>
                <a:lnTo>
                  <a:pt x="1762051" y="93747"/>
                </a:lnTo>
                <a:lnTo>
                  <a:pt x="1809595" y="110556"/>
                </a:lnTo>
                <a:lnTo>
                  <a:pt x="1855436" y="128563"/>
                </a:lnTo>
                <a:lnTo>
                  <a:pt x="1899493" y="147726"/>
                </a:lnTo>
                <a:lnTo>
                  <a:pt x="1941688" y="168004"/>
                </a:lnTo>
                <a:lnTo>
                  <a:pt x="1981941" y="189353"/>
                </a:lnTo>
                <a:lnTo>
                  <a:pt x="2020173" y="211733"/>
                </a:lnTo>
                <a:lnTo>
                  <a:pt x="2056304" y="235101"/>
                </a:lnTo>
                <a:lnTo>
                  <a:pt x="2090255" y="259414"/>
                </a:lnTo>
                <a:lnTo>
                  <a:pt x="2121946" y="284630"/>
                </a:lnTo>
                <a:lnTo>
                  <a:pt x="2151299" y="310708"/>
                </a:lnTo>
                <a:lnTo>
                  <a:pt x="2202668" y="365280"/>
                </a:lnTo>
                <a:lnTo>
                  <a:pt x="2243729" y="422793"/>
                </a:lnTo>
                <a:lnTo>
                  <a:pt x="2273844" y="482908"/>
                </a:lnTo>
                <a:lnTo>
                  <a:pt x="2292380" y="545289"/>
                </a:lnTo>
                <a:lnTo>
                  <a:pt x="2298700" y="609600"/>
                </a:lnTo>
                <a:lnTo>
                  <a:pt x="2297106" y="641975"/>
                </a:lnTo>
                <a:lnTo>
                  <a:pt x="2284599" y="705363"/>
                </a:lnTo>
                <a:lnTo>
                  <a:pt x="2260194" y="766653"/>
                </a:lnTo>
                <a:lnTo>
                  <a:pt x="2224527" y="825509"/>
                </a:lnTo>
                <a:lnTo>
                  <a:pt x="2178233" y="881593"/>
                </a:lnTo>
                <a:lnTo>
                  <a:pt x="2121946" y="934569"/>
                </a:lnTo>
                <a:lnTo>
                  <a:pt x="2090255" y="959785"/>
                </a:lnTo>
                <a:lnTo>
                  <a:pt x="2056304" y="984099"/>
                </a:lnTo>
                <a:lnTo>
                  <a:pt x="2020173" y="1007466"/>
                </a:lnTo>
                <a:lnTo>
                  <a:pt x="1981941" y="1029846"/>
                </a:lnTo>
                <a:lnTo>
                  <a:pt x="1941688" y="1051195"/>
                </a:lnTo>
                <a:lnTo>
                  <a:pt x="1899493" y="1071473"/>
                </a:lnTo>
                <a:lnTo>
                  <a:pt x="1855436" y="1090636"/>
                </a:lnTo>
                <a:lnTo>
                  <a:pt x="1809595" y="1108643"/>
                </a:lnTo>
                <a:lnTo>
                  <a:pt x="1762051" y="1125452"/>
                </a:lnTo>
                <a:lnTo>
                  <a:pt x="1712883" y="1141020"/>
                </a:lnTo>
                <a:lnTo>
                  <a:pt x="1662170" y="1155305"/>
                </a:lnTo>
                <a:lnTo>
                  <a:pt x="1609992" y="1168266"/>
                </a:lnTo>
                <a:lnTo>
                  <a:pt x="1556428" y="1179859"/>
                </a:lnTo>
                <a:lnTo>
                  <a:pt x="1501558" y="1190044"/>
                </a:lnTo>
                <a:lnTo>
                  <a:pt x="1445461" y="1198777"/>
                </a:lnTo>
                <a:lnTo>
                  <a:pt x="1388216" y="1206017"/>
                </a:lnTo>
                <a:lnTo>
                  <a:pt x="1329903" y="1211721"/>
                </a:lnTo>
                <a:lnTo>
                  <a:pt x="1270601" y="1215848"/>
                </a:lnTo>
                <a:lnTo>
                  <a:pt x="1210390" y="1218355"/>
                </a:lnTo>
                <a:lnTo>
                  <a:pt x="1149350" y="1219200"/>
                </a:lnTo>
                <a:lnTo>
                  <a:pt x="1088309" y="1218355"/>
                </a:lnTo>
                <a:lnTo>
                  <a:pt x="1028098" y="1215848"/>
                </a:lnTo>
                <a:lnTo>
                  <a:pt x="968796" y="1211721"/>
                </a:lnTo>
                <a:lnTo>
                  <a:pt x="910483" y="1206017"/>
                </a:lnTo>
                <a:lnTo>
                  <a:pt x="853238" y="1198777"/>
                </a:lnTo>
                <a:lnTo>
                  <a:pt x="797141" y="1190044"/>
                </a:lnTo>
                <a:lnTo>
                  <a:pt x="742271" y="1179859"/>
                </a:lnTo>
                <a:lnTo>
                  <a:pt x="688707" y="1168266"/>
                </a:lnTo>
                <a:lnTo>
                  <a:pt x="636528" y="1155305"/>
                </a:lnTo>
                <a:lnTo>
                  <a:pt x="585816" y="1141020"/>
                </a:lnTo>
                <a:lnTo>
                  <a:pt x="536647" y="1125452"/>
                </a:lnTo>
                <a:lnTo>
                  <a:pt x="489103" y="1108643"/>
                </a:lnTo>
                <a:lnTo>
                  <a:pt x="443263" y="1090636"/>
                </a:lnTo>
                <a:lnTo>
                  <a:pt x="399206" y="1071473"/>
                </a:lnTo>
                <a:lnTo>
                  <a:pt x="357011" y="1051195"/>
                </a:lnTo>
                <a:lnTo>
                  <a:pt x="316758" y="1029846"/>
                </a:lnTo>
                <a:lnTo>
                  <a:pt x="278526" y="1007466"/>
                </a:lnTo>
                <a:lnTo>
                  <a:pt x="242395" y="984099"/>
                </a:lnTo>
                <a:lnTo>
                  <a:pt x="208444" y="959785"/>
                </a:lnTo>
                <a:lnTo>
                  <a:pt x="176753" y="934569"/>
                </a:lnTo>
                <a:lnTo>
                  <a:pt x="147400" y="908491"/>
                </a:lnTo>
                <a:lnTo>
                  <a:pt x="96031" y="853919"/>
                </a:lnTo>
                <a:lnTo>
                  <a:pt x="54970" y="796406"/>
                </a:lnTo>
                <a:lnTo>
                  <a:pt x="24855" y="736291"/>
                </a:lnTo>
                <a:lnTo>
                  <a:pt x="6319" y="673910"/>
                </a:lnTo>
                <a:lnTo>
                  <a:pt x="0" y="609600"/>
                </a:lnTo>
                <a:close/>
              </a:path>
            </a:pathLst>
          </a:custGeom>
          <a:ln w="12700">
            <a:solidFill>
              <a:srgbClr val="F0AC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8462200" y="3722846"/>
            <a:ext cx="872490" cy="75946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 indent="139700">
              <a:lnSpc>
                <a:spcPct val="100699"/>
              </a:lnSpc>
              <a:spcBef>
                <a:spcPts val="80"/>
              </a:spcBef>
            </a:pPr>
            <a:r>
              <a:rPr sz="2400" spc="5" dirty="0">
                <a:latin typeface="Times New Roman"/>
                <a:cs typeface="Times New Roman"/>
              </a:rPr>
              <a:t>Data  </a:t>
            </a:r>
            <a:r>
              <a:rPr sz="2400" spc="-35" dirty="0">
                <a:latin typeface="Times New Roman"/>
                <a:cs typeface="Times New Roman"/>
              </a:rPr>
              <a:t>O</a:t>
            </a:r>
            <a:r>
              <a:rPr sz="2400" dirty="0">
                <a:latin typeface="Times New Roman"/>
                <a:cs typeface="Times New Roman"/>
              </a:rPr>
              <a:t>u</a:t>
            </a:r>
            <a:r>
              <a:rPr sz="2400" spc="30" dirty="0">
                <a:latin typeface="Times New Roman"/>
                <a:cs typeface="Times New Roman"/>
              </a:rPr>
              <a:t>t</a:t>
            </a:r>
            <a:r>
              <a:rPr sz="2400" dirty="0">
                <a:latin typeface="Times New Roman"/>
                <a:cs typeface="Times New Roman"/>
              </a:rPr>
              <a:t>put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4813300" y="5334000"/>
            <a:ext cx="2438400" cy="13716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130800" y="5549900"/>
            <a:ext cx="1778000" cy="96520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883150" y="5378450"/>
            <a:ext cx="2298700" cy="123190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883150" y="5378450"/>
            <a:ext cx="2298700" cy="1231900"/>
          </a:xfrm>
          <a:custGeom>
            <a:avLst/>
            <a:gdLst/>
            <a:ahLst/>
            <a:cxnLst/>
            <a:rect l="l" t="t" r="r" b="b"/>
            <a:pathLst>
              <a:path w="2298700" h="1231900">
                <a:moveTo>
                  <a:pt x="0" y="615950"/>
                </a:moveTo>
                <a:lnTo>
                  <a:pt x="6319" y="550969"/>
                </a:lnTo>
                <a:lnTo>
                  <a:pt x="24855" y="487938"/>
                </a:lnTo>
                <a:lnTo>
                  <a:pt x="54970" y="427197"/>
                </a:lnTo>
                <a:lnTo>
                  <a:pt x="96030" y="369086"/>
                </a:lnTo>
                <a:lnTo>
                  <a:pt x="147400" y="313945"/>
                </a:lnTo>
                <a:lnTo>
                  <a:pt x="176752" y="287595"/>
                </a:lnTo>
                <a:lnTo>
                  <a:pt x="208444" y="262116"/>
                </a:lnTo>
                <a:lnTo>
                  <a:pt x="242395" y="237550"/>
                </a:lnTo>
                <a:lnTo>
                  <a:pt x="278526" y="213939"/>
                </a:lnTo>
                <a:lnTo>
                  <a:pt x="316757" y="191326"/>
                </a:lnTo>
                <a:lnTo>
                  <a:pt x="357011" y="169754"/>
                </a:lnTo>
                <a:lnTo>
                  <a:pt x="399205" y="149265"/>
                </a:lnTo>
                <a:lnTo>
                  <a:pt x="443263" y="129902"/>
                </a:lnTo>
                <a:lnTo>
                  <a:pt x="489103" y="111707"/>
                </a:lnTo>
                <a:lnTo>
                  <a:pt x="536647" y="94723"/>
                </a:lnTo>
                <a:lnTo>
                  <a:pt x="585815" y="78993"/>
                </a:lnTo>
                <a:lnTo>
                  <a:pt x="636528" y="64559"/>
                </a:lnTo>
                <a:lnTo>
                  <a:pt x="688706" y="51464"/>
                </a:lnTo>
                <a:lnTo>
                  <a:pt x="742270" y="39749"/>
                </a:lnTo>
                <a:lnTo>
                  <a:pt x="797141" y="29459"/>
                </a:lnTo>
                <a:lnTo>
                  <a:pt x="853238" y="20635"/>
                </a:lnTo>
                <a:lnTo>
                  <a:pt x="910483" y="13320"/>
                </a:lnTo>
                <a:lnTo>
                  <a:pt x="968796" y="7556"/>
                </a:lnTo>
                <a:lnTo>
                  <a:pt x="1028098" y="3386"/>
                </a:lnTo>
                <a:lnTo>
                  <a:pt x="1088309" y="853"/>
                </a:lnTo>
                <a:lnTo>
                  <a:pt x="1149350" y="0"/>
                </a:lnTo>
                <a:lnTo>
                  <a:pt x="1210390" y="853"/>
                </a:lnTo>
                <a:lnTo>
                  <a:pt x="1270601" y="3386"/>
                </a:lnTo>
                <a:lnTo>
                  <a:pt x="1329903" y="7556"/>
                </a:lnTo>
                <a:lnTo>
                  <a:pt x="1388216" y="13320"/>
                </a:lnTo>
                <a:lnTo>
                  <a:pt x="1445461" y="20635"/>
                </a:lnTo>
                <a:lnTo>
                  <a:pt x="1501558" y="29459"/>
                </a:lnTo>
                <a:lnTo>
                  <a:pt x="1556428" y="39749"/>
                </a:lnTo>
                <a:lnTo>
                  <a:pt x="1609992" y="51464"/>
                </a:lnTo>
                <a:lnTo>
                  <a:pt x="1662170" y="64559"/>
                </a:lnTo>
                <a:lnTo>
                  <a:pt x="1712883" y="78993"/>
                </a:lnTo>
                <a:lnTo>
                  <a:pt x="1762051" y="94723"/>
                </a:lnTo>
                <a:lnTo>
                  <a:pt x="1809595" y="111707"/>
                </a:lnTo>
                <a:lnTo>
                  <a:pt x="1855436" y="129902"/>
                </a:lnTo>
                <a:lnTo>
                  <a:pt x="1899493" y="149265"/>
                </a:lnTo>
                <a:lnTo>
                  <a:pt x="1941688" y="169754"/>
                </a:lnTo>
                <a:lnTo>
                  <a:pt x="1981941" y="191326"/>
                </a:lnTo>
                <a:lnTo>
                  <a:pt x="2020173" y="213939"/>
                </a:lnTo>
                <a:lnTo>
                  <a:pt x="2056304" y="237550"/>
                </a:lnTo>
                <a:lnTo>
                  <a:pt x="2090255" y="262116"/>
                </a:lnTo>
                <a:lnTo>
                  <a:pt x="2121946" y="287595"/>
                </a:lnTo>
                <a:lnTo>
                  <a:pt x="2151299" y="313945"/>
                </a:lnTo>
                <a:lnTo>
                  <a:pt x="2178233" y="341123"/>
                </a:lnTo>
                <a:lnTo>
                  <a:pt x="2224527" y="397791"/>
                </a:lnTo>
                <a:lnTo>
                  <a:pt x="2260194" y="457260"/>
                </a:lnTo>
                <a:lnTo>
                  <a:pt x="2284599" y="519189"/>
                </a:lnTo>
                <a:lnTo>
                  <a:pt x="2297106" y="583237"/>
                </a:lnTo>
                <a:lnTo>
                  <a:pt x="2298700" y="615950"/>
                </a:lnTo>
                <a:lnTo>
                  <a:pt x="2297106" y="648662"/>
                </a:lnTo>
                <a:lnTo>
                  <a:pt x="2284599" y="712710"/>
                </a:lnTo>
                <a:lnTo>
                  <a:pt x="2260194" y="774639"/>
                </a:lnTo>
                <a:lnTo>
                  <a:pt x="2224527" y="834108"/>
                </a:lnTo>
                <a:lnTo>
                  <a:pt x="2178233" y="890776"/>
                </a:lnTo>
                <a:lnTo>
                  <a:pt x="2151299" y="917954"/>
                </a:lnTo>
                <a:lnTo>
                  <a:pt x="2121946" y="944304"/>
                </a:lnTo>
                <a:lnTo>
                  <a:pt x="2090255" y="969783"/>
                </a:lnTo>
                <a:lnTo>
                  <a:pt x="2056304" y="994349"/>
                </a:lnTo>
                <a:lnTo>
                  <a:pt x="2020173" y="1017960"/>
                </a:lnTo>
                <a:lnTo>
                  <a:pt x="1981941" y="1040573"/>
                </a:lnTo>
                <a:lnTo>
                  <a:pt x="1941688" y="1062145"/>
                </a:lnTo>
                <a:lnTo>
                  <a:pt x="1899493" y="1082634"/>
                </a:lnTo>
                <a:lnTo>
                  <a:pt x="1855436" y="1101997"/>
                </a:lnTo>
                <a:lnTo>
                  <a:pt x="1809595" y="1120192"/>
                </a:lnTo>
                <a:lnTo>
                  <a:pt x="1762051" y="1137176"/>
                </a:lnTo>
                <a:lnTo>
                  <a:pt x="1712883" y="1152906"/>
                </a:lnTo>
                <a:lnTo>
                  <a:pt x="1662170" y="1167340"/>
                </a:lnTo>
                <a:lnTo>
                  <a:pt x="1609992" y="1180435"/>
                </a:lnTo>
                <a:lnTo>
                  <a:pt x="1556428" y="1192150"/>
                </a:lnTo>
                <a:lnTo>
                  <a:pt x="1501558" y="1202440"/>
                </a:lnTo>
                <a:lnTo>
                  <a:pt x="1445461" y="1211264"/>
                </a:lnTo>
                <a:lnTo>
                  <a:pt x="1388216" y="1218579"/>
                </a:lnTo>
                <a:lnTo>
                  <a:pt x="1329903" y="1224343"/>
                </a:lnTo>
                <a:lnTo>
                  <a:pt x="1270601" y="1228513"/>
                </a:lnTo>
                <a:lnTo>
                  <a:pt x="1210390" y="1231046"/>
                </a:lnTo>
                <a:lnTo>
                  <a:pt x="1149350" y="1231900"/>
                </a:lnTo>
                <a:lnTo>
                  <a:pt x="1088309" y="1231046"/>
                </a:lnTo>
                <a:lnTo>
                  <a:pt x="1028098" y="1228513"/>
                </a:lnTo>
                <a:lnTo>
                  <a:pt x="968796" y="1224343"/>
                </a:lnTo>
                <a:lnTo>
                  <a:pt x="910483" y="1218579"/>
                </a:lnTo>
                <a:lnTo>
                  <a:pt x="853238" y="1211264"/>
                </a:lnTo>
                <a:lnTo>
                  <a:pt x="797141" y="1202440"/>
                </a:lnTo>
                <a:lnTo>
                  <a:pt x="742270" y="1192150"/>
                </a:lnTo>
                <a:lnTo>
                  <a:pt x="688706" y="1180435"/>
                </a:lnTo>
                <a:lnTo>
                  <a:pt x="636528" y="1167340"/>
                </a:lnTo>
                <a:lnTo>
                  <a:pt x="585815" y="1152906"/>
                </a:lnTo>
                <a:lnTo>
                  <a:pt x="536647" y="1137176"/>
                </a:lnTo>
                <a:lnTo>
                  <a:pt x="489103" y="1120192"/>
                </a:lnTo>
                <a:lnTo>
                  <a:pt x="443263" y="1101997"/>
                </a:lnTo>
                <a:lnTo>
                  <a:pt x="399205" y="1082634"/>
                </a:lnTo>
                <a:lnTo>
                  <a:pt x="357011" y="1062145"/>
                </a:lnTo>
                <a:lnTo>
                  <a:pt x="316757" y="1040573"/>
                </a:lnTo>
                <a:lnTo>
                  <a:pt x="278526" y="1017960"/>
                </a:lnTo>
                <a:lnTo>
                  <a:pt x="242395" y="994349"/>
                </a:lnTo>
                <a:lnTo>
                  <a:pt x="208444" y="969783"/>
                </a:lnTo>
                <a:lnTo>
                  <a:pt x="176752" y="944304"/>
                </a:lnTo>
                <a:lnTo>
                  <a:pt x="147400" y="917954"/>
                </a:lnTo>
                <a:lnTo>
                  <a:pt x="120466" y="890776"/>
                </a:lnTo>
                <a:lnTo>
                  <a:pt x="74172" y="834108"/>
                </a:lnTo>
                <a:lnTo>
                  <a:pt x="38505" y="774639"/>
                </a:lnTo>
                <a:lnTo>
                  <a:pt x="14100" y="712710"/>
                </a:lnTo>
                <a:lnTo>
                  <a:pt x="1593" y="648662"/>
                </a:lnTo>
                <a:lnTo>
                  <a:pt x="0" y="615950"/>
                </a:lnTo>
                <a:close/>
              </a:path>
            </a:pathLst>
          </a:custGeom>
          <a:ln w="12700">
            <a:solidFill>
              <a:srgbClr val="F0AC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5339588" y="5655469"/>
            <a:ext cx="136652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431800">
              <a:spcBef>
                <a:spcPts val="100"/>
              </a:spcBef>
            </a:pPr>
            <a:r>
              <a:rPr sz="2000" dirty="0">
                <a:latin typeface="Times New Roman"/>
                <a:cs typeface="Times New Roman"/>
              </a:rPr>
              <a:t>Data  </a:t>
            </a:r>
            <a:r>
              <a:rPr sz="2000" spc="20" dirty="0">
                <a:latin typeface="Times New Roman"/>
                <a:cs typeface="Times New Roman"/>
              </a:rPr>
              <a:t>M</a:t>
            </a:r>
            <a:r>
              <a:rPr sz="2000" spc="10" dirty="0">
                <a:latin typeface="Times New Roman"/>
                <a:cs typeface="Times New Roman"/>
              </a:rPr>
              <a:t>a</a:t>
            </a:r>
            <a:r>
              <a:rPr sz="2000" dirty="0">
                <a:latin typeface="Times New Roman"/>
                <a:cs typeface="Times New Roman"/>
              </a:rPr>
              <a:t>n</a:t>
            </a:r>
            <a:r>
              <a:rPr sz="2000" spc="10" dirty="0">
                <a:latin typeface="Times New Roman"/>
                <a:cs typeface="Times New Roman"/>
              </a:rPr>
              <a:t>a</a:t>
            </a:r>
            <a:r>
              <a:rPr sz="2000" dirty="0">
                <a:latin typeface="Times New Roman"/>
                <a:cs typeface="Times New Roman"/>
              </a:rPr>
              <a:t>g</a:t>
            </a:r>
            <a:r>
              <a:rPr sz="2000" spc="10" dirty="0">
                <a:latin typeface="Times New Roman"/>
                <a:cs typeface="Times New Roman"/>
              </a:rPr>
              <a:t>e</a:t>
            </a:r>
            <a:r>
              <a:rPr sz="2000" spc="40" dirty="0">
                <a:latin typeface="Times New Roman"/>
                <a:cs typeface="Times New Roman"/>
              </a:rPr>
              <a:t>m</a:t>
            </a:r>
            <a:r>
              <a:rPr sz="2000" spc="10" dirty="0">
                <a:latin typeface="Times New Roman"/>
                <a:cs typeface="Times New Roman"/>
              </a:rPr>
              <a:t>e</a:t>
            </a:r>
            <a:r>
              <a:rPr sz="2000" dirty="0">
                <a:latin typeface="Times New Roman"/>
                <a:cs typeface="Times New Roman"/>
              </a:rPr>
              <a:t>nt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1714500" y="3467100"/>
            <a:ext cx="2438400" cy="13589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032000" y="3797300"/>
            <a:ext cx="1790700" cy="77470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784350" y="3511550"/>
            <a:ext cx="2298700" cy="121920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784350" y="3511550"/>
            <a:ext cx="2298700" cy="1219200"/>
          </a:xfrm>
          <a:custGeom>
            <a:avLst/>
            <a:gdLst/>
            <a:ahLst/>
            <a:cxnLst/>
            <a:rect l="l" t="t" r="r" b="b"/>
            <a:pathLst>
              <a:path w="2298700" h="1219200">
                <a:moveTo>
                  <a:pt x="0" y="609600"/>
                </a:moveTo>
                <a:lnTo>
                  <a:pt x="6319" y="545289"/>
                </a:lnTo>
                <a:lnTo>
                  <a:pt x="24855" y="482908"/>
                </a:lnTo>
                <a:lnTo>
                  <a:pt x="54970" y="422793"/>
                </a:lnTo>
                <a:lnTo>
                  <a:pt x="96030" y="365280"/>
                </a:lnTo>
                <a:lnTo>
                  <a:pt x="147400" y="310708"/>
                </a:lnTo>
                <a:lnTo>
                  <a:pt x="176752" y="284630"/>
                </a:lnTo>
                <a:lnTo>
                  <a:pt x="208444" y="259414"/>
                </a:lnTo>
                <a:lnTo>
                  <a:pt x="242395" y="235101"/>
                </a:lnTo>
                <a:lnTo>
                  <a:pt x="278526" y="211733"/>
                </a:lnTo>
                <a:lnTo>
                  <a:pt x="316757" y="189353"/>
                </a:lnTo>
                <a:lnTo>
                  <a:pt x="357011" y="168004"/>
                </a:lnTo>
                <a:lnTo>
                  <a:pt x="399206" y="147726"/>
                </a:lnTo>
                <a:lnTo>
                  <a:pt x="443263" y="128563"/>
                </a:lnTo>
                <a:lnTo>
                  <a:pt x="489103" y="110556"/>
                </a:lnTo>
                <a:lnTo>
                  <a:pt x="536647" y="93747"/>
                </a:lnTo>
                <a:lnTo>
                  <a:pt x="585815" y="78179"/>
                </a:lnTo>
                <a:lnTo>
                  <a:pt x="636528" y="63894"/>
                </a:lnTo>
                <a:lnTo>
                  <a:pt x="688706" y="50933"/>
                </a:lnTo>
                <a:lnTo>
                  <a:pt x="742270" y="39340"/>
                </a:lnTo>
                <a:lnTo>
                  <a:pt x="797141" y="29155"/>
                </a:lnTo>
                <a:lnTo>
                  <a:pt x="853238" y="20422"/>
                </a:lnTo>
                <a:lnTo>
                  <a:pt x="910483" y="13182"/>
                </a:lnTo>
                <a:lnTo>
                  <a:pt x="968796" y="7478"/>
                </a:lnTo>
                <a:lnTo>
                  <a:pt x="1028098" y="3351"/>
                </a:lnTo>
                <a:lnTo>
                  <a:pt x="1088309" y="844"/>
                </a:lnTo>
                <a:lnTo>
                  <a:pt x="1149350" y="0"/>
                </a:lnTo>
                <a:lnTo>
                  <a:pt x="1210390" y="844"/>
                </a:lnTo>
                <a:lnTo>
                  <a:pt x="1270601" y="3351"/>
                </a:lnTo>
                <a:lnTo>
                  <a:pt x="1329903" y="7478"/>
                </a:lnTo>
                <a:lnTo>
                  <a:pt x="1388216" y="13182"/>
                </a:lnTo>
                <a:lnTo>
                  <a:pt x="1445461" y="20422"/>
                </a:lnTo>
                <a:lnTo>
                  <a:pt x="1501558" y="29155"/>
                </a:lnTo>
                <a:lnTo>
                  <a:pt x="1556428" y="39340"/>
                </a:lnTo>
                <a:lnTo>
                  <a:pt x="1609992" y="50933"/>
                </a:lnTo>
                <a:lnTo>
                  <a:pt x="1662170" y="63894"/>
                </a:lnTo>
                <a:lnTo>
                  <a:pt x="1712883" y="78179"/>
                </a:lnTo>
                <a:lnTo>
                  <a:pt x="1762051" y="93747"/>
                </a:lnTo>
                <a:lnTo>
                  <a:pt x="1809595" y="110556"/>
                </a:lnTo>
                <a:lnTo>
                  <a:pt x="1855436" y="128563"/>
                </a:lnTo>
                <a:lnTo>
                  <a:pt x="1899493" y="147726"/>
                </a:lnTo>
                <a:lnTo>
                  <a:pt x="1941688" y="168004"/>
                </a:lnTo>
                <a:lnTo>
                  <a:pt x="1981941" y="189353"/>
                </a:lnTo>
                <a:lnTo>
                  <a:pt x="2020173" y="211733"/>
                </a:lnTo>
                <a:lnTo>
                  <a:pt x="2056304" y="235101"/>
                </a:lnTo>
                <a:lnTo>
                  <a:pt x="2090255" y="259414"/>
                </a:lnTo>
                <a:lnTo>
                  <a:pt x="2121946" y="284630"/>
                </a:lnTo>
                <a:lnTo>
                  <a:pt x="2151299" y="310708"/>
                </a:lnTo>
                <a:lnTo>
                  <a:pt x="2202668" y="365280"/>
                </a:lnTo>
                <a:lnTo>
                  <a:pt x="2243729" y="422793"/>
                </a:lnTo>
                <a:lnTo>
                  <a:pt x="2273844" y="482908"/>
                </a:lnTo>
                <a:lnTo>
                  <a:pt x="2292380" y="545289"/>
                </a:lnTo>
                <a:lnTo>
                  <a:pt x="2298700" y="609600"/>
                </a:lnTo>
                <a:lnTo>
                  <a:pt x="2297106" y="641975"/>
                </a:lnTo>
                <a:lnTo>
                  <a:pt x="2284599" y="705363"/>
                </a:lnTo>
                <a:lnTo>
                  <a:pt x="2260194" y="766653"/>
                </a:lnTo>
                <a:lnTo>
                  <a:pt x="2224527" y="825509"/>
                </a:lnTo>
                <a:lnTo>
                  <a:pt x="2178233" y="881593"/>
                </a:lnTo>
                <a:lnTo>
                  <a:pt x="2121946" y="934569"/>
                </a:lnTo>
                <a:lnTo>
                  <a:pt x="2090255" y="959785"/>
                </a:lnTo>
                <a:lnTo>
                  <a:pt x="2056304" y="984099"/>
                </a:lnTo>
                <a:lnTo>
                  <a:pt x="2020173" y="1007466"/>
                </a:lnTo>
                <a:lnTo>
                  <a:pt x="1981941" y="1029846"/>
                </a:lnTo>
                <a:lnTo>
                  <a:pt x="1941688" y="1051195"/>
                </a:lnTo>
                <a:lnTo>
                  <a:pt x="1899493" y="1071473"/>
                </a:lnTo>
                <a:lnTo>
                  <a:pt x="1855436" y="1090636"/>
                </a:lnTo>
                <a:lnTo>
                  <a:pt x="1809595" y="1108643"/>
                </a:lnTo>
                <a:lnTo>
                  <a:pt x="1762051" y="1125452"/>
                </a:lnTo>
                <a:lnTo>
                  <a:pt x="1712883" y="1141020"/>
                </a:lnTo>
                <a:lnTo>
                  <a:pt x="1662170" y="1155305"/>
                </a:lnTo>
                <a:lnTo>
                  <a:pt x="1609992" y="1168266"/>
                </a:lnTo>
                <a:lnTo>
                  <a:pt x="1556428" y="1179859"/>
                </a:lnTo>
                <a:lnTo>
                  <a:pt x="1501558" y="1190044"/>
                </a:lnTo>
                <a:lnTo>
                  <a:pt x="1445461" y="1198777"/>
                </a:lnTo>
                <a:lnTo>
                  <a:pt x="1388216" y="1206017"/>
                </a:lnTo>
                <a:lnTo>
                  <a:pt x="1329903" y="1211721"/>
                </a:lnTo>
                <a:lnTo>
                  <a:pt x="1270601" y="1215848"/>
                </a:lnTo>
                <a:lnTo>
                  <a:pt x="1210390" y="1218355"/>
                </a:lnTo>
                <a:lnTo>
                  <a:pt x="1149350" y="1219200"/>
                </a:lnTo>
                <a:lnTo>
                  <a:pt x="1088309" y="1218355"/>
                </a:lnTo>
                <a:lnTo>
                  <a:pt x="1028098" y="1215848"/>
                </a:lnTo>
                <a:lnTo>
                  <a:pt x="968796" y="1211721"/>
                </a:lnTo>
                <a:lnTo>
                  <a:pt x="910483" y="1206017"/>
                </a:lnTo>
                <a:lnTo>
                  <a:pt x="853238" y="1198777"/>
                </a:lnTo>
                <a:lnTo>
                  <a:pt x="797141" y="1190044"/>
                </a:lnTo>
                <a:lnTo>
                  <a:pt x="742270" y="1179859"/>
                </a:lnTo>
                <a:lnTo>
                  <a:pt x="688706" y="1168266"/>
                </a:lnTo>
                <a:lnTo>
                  <a:pt x="636528" y="1155305"/>
                </a:lnTo>
                <a:lnTo>
                  <a:pt x="585815" y="1141020"/>
                </a:lnTo>
                <a:lnTo>
                  <a:pt x="536647" y="1125452"/>
                </a:lnTo>
                <a:lnTo>
                  <a:pt x="489103" y="1108643"/>
                </a:lnTo>
                <a:lnTo>
                  <a:pt x="443263" y="1090636"/>
                </a:lnTo>
                <a:lnTo>
                  <a:pt x="399206" y="1071473"/>
                </a:lnTo>
                <a:lnTo>
                  <a:pt x="357011" y="1051195"/>
                </a:lnTo>
                <a:lnTo>
                  <a:pt x="316757" y="1029846"/>
                </a:lnTo>
                <a:lnTo>
                  <a:pt x="278526" y="1007466"/>
                </a:lnTo>
                <a:lnTo>
                  <a:pt x="242395" y="984099"/>
                </a:lnTo>
                <a:lnTo>
                  <a:pt x="208444" y="959785"/>
                </a:lnTo>
                <a:lnTo>
                  <a:pt x="176752" y="934569"/>
                </a:lnTo>
                <a:lnTo>
                  <a:pt x="147400" y="908491"/>
                </a:lnTo>
                <a:lnTo>
                  <a:pt x="96030" y="853919"/>
                </a:lnTo>
                <a:lnTo>
                  <a:pt x="54970" y="796406"/>
                </a:lnTo>
                <a:lnTo>
                  <a:pt x="24855" y="736291"/>
                </a:lnTo>
                <a:lnTo>
                  <a:pt x="6319" y="673910"/>
                </a:lnTo>
                <a:lnTo>
                  <a:pt x="0" y="609600"/>
                </a:lnTo>
                <a:close/>
              </a:path>
            </a:pathLst>
          </a:custGeom>
          <a:ln w="12700">
            <a:solidFill>
              <a:srgbClr val="F0AC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2269362" y="3905726"/>
            <a:ext cx="13169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5" dirty="0">
                <a:latin typeface="Times New Roman"/>
                <a:cs typeface="Times New Roman"/>
              </a:rPr>
              <a:t>Data</a:t>
            </a:r>
            <a:r>
              <a:rPr sz="2400" spc="-15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Input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7042150" y="3867150"/>
            <a:ext cx="647700" cy="431800"/>
          </a:xfrm>
          <a:custGeom>
            <a:avLst/>
            <a:gdLst/>
            <a:ahLst/>
            <a:cxnLst/>
            <a:rect l="l" t="t" r="r" b="b"/>
            <a:pathLst>
              <a:path w="647700" h="431800">
                <a:moveTo>
                  <a:pt x="431800" y="0"/>
                </a:moveTo>
                <a:lnTo>
                  <a:pt x="431800" y="107950"/>
                </a:lnTo>
                <a:lnTo>
                  <a:pt x="0" y="107950"/>
                </a:lnTo>
                <a:lnTo>
                  <a:pt x="0" y="323850"/>
                </a:lnTo>
                <a:lnTo>
                  <a:pt x="431800" y="323850"/>
                </a:lnTo>
                <a:lnTo>
                  <a:pt x="431800" y="431800"/>
                </a:lnTo>
                <a:lnTo>
                  <a:pt x="647700" y="215900"/>
                </a:lnTo>
                <a:lnTo>
                  <a:pt x="431800" y="0"/>
                </a:lnTo>
                <a:close/>
              </a:path>
            </a:pathLst>
          </a:custGeom>
          <a:solidFill>
            <a:srgbClr val="5B9B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7042150" y="3867150"/>
            <a:ext cx="647700" cy="431800"/>
          </a:xfrm>
          <a:custGeom>
            <a:avLst/>
            <a:gdLst/>
            <a:ahLst/>
            <a:cxnLst/>
            <a:rect l="l" t="t" r="r" b="b"/>
            <a:pathLst>
              <a:path w="647700" h="431800">
                <a:moveTo>
                  <a:pt x="0" y="107950"/>
                </a:moveTo>
                <a:lnTo>
                  <a:pt x="431800" y="107950"/>
                </a:lnTo>
                <a:lnTo>
                  <a:pt x="431800" y="0"/>
                </a:lnTo>
                <a:lnTo>
                  <a:pt x="647700" y="215900"/>
                </a:lnTo>
                <a:lnTo>
                  <a:pt x="431800" y="431800"/>
                </a:lnTo>
                <a:lnTo>
                  <a:pt x="431800" y="323850"/>
                </a:lnTo>
                <a:lnTo>
                  <a:pt x="0" y="323850"/>
                </a:lnTo>
                <a:lnTo>
                  <a:pt x="0" y="10795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159250" y="3943350"/>
            <a:ext cx="647700" cy="355600"/>
          </a:xfrm>
          <a:custGeom>
            <a:avLst/>
            <a:gdLst/>
            <a:ahLst/>
            <a:cxnLst/>
            <a:rect l="l" t="t" r="r" b="b"/>
            <a:pathLst>
              <a:path w="647700" h="355600">
                <a:moveTo>
                  <a:pt x="177800" y="0"/>
                </a:moveTo>
                <a:lnTo>
                  <a:pt x="0" y="177800"/>
                </a:lnTo>
                <a:lnTo>
                  <a:pt x="177800" y="355600"/>
                </a:lnTo>
                <a:lnTo>
                  <a:pt x="177800" y="266700"/>
                </a:lnTo>
                <a:lnTo>
                  <a:pt x="647700" y="266700"/>
                </a:lnTo>
                <a:lnTo>
                  <a:pt x="647700" y="88900"/>
                </a:lnTo>
                <a:lnTo>
                  <a:pt x="177800" y="88900"/>
                </a:lnTo>
                <a:lnTo>
                  <a:pt x="177800" y="0"/>
                </a:lnTo>
                <a:close/>
              </a:path>
            </a:pathLst>
          </a:custGeom>
          <a:solidFill>
            <a:srgbClr val="5B9B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159250" y="3943350"/>
            <a:ext cx="647700" cy="355600"/>
          </a:xfrm>
          <a:custGeom>
            <a:avLst/>
            <a:gdLst/>
            <a:ahLst/>
            <a:cxnLst/>
            <a:rect l="l" t="t" r="r" b="b"/>
            <a:pathLst>
              <a:path w="647700" h="355600">
                <a:moveTo>
                  <a:pt x="0" y="177800"/>
                </a:moveTo>
                <a:lnTo>
                  <a:pt x="177800" y="0"/>
                </a:lnTo>
                <a:lnTo>
                  <a:pt x="177800" y="88900"/>
                </a:lnTo>
                <a:lnTo>
                  <a:pt x="647700" y="88900"/>
                </a:lnTo>
                <a:lnTo>
                  <a:pt x="647700" y="266699"/>
                </a:lnTo>
                <a:lnTo>
                  <a:pt x="177800" y="266699"/>
                </a:lnTo>
                <a:lnTo>
                  <a:pt x="177800" y="355600"/>
                </a:lnTo>
                <a:lnTo>
                  <a:pt x="0" y="17780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810250" y="3003550"/>
            <a:ext cx="368300" cy="431800"/>
          </a:xfrm>
          <a:custGeom>
            <a:avLst/>
            <a:gdLst/>
            <a:ahLst/>
            <a:cxnLst/>
            <a:rect l="l" t="t" r="r" b="b"/>
            <a:pathLst>
              <a:path w="368300" h="431800">
                <a:moveTo>
                  <a:pt x="276225" y="184150"/>
                </a:moveTo>
                <a:lnTo>
                  <a:pt x="92075" y="184150"/>
                </a:lnTo>
                <a:lnTo>
                  <a:pt x="92075" y="431800"/>
                </a:lnTo>
                <a:lnTo>
                  <a:pt x="276225" y="431800"/>
                </a:lnTo>
                <a:lnTo>
                  <a:pt x="276225" y="184150"/>
                </a:lnTo>
                <a:close/>
              </a:path>
              <a:path w="368300" h="431800">
                <a:moveTo>
                  <a:pt x="184150" y="0"/>
                </a:moveTo>
                <a:lnTo>
                  <a:pt x="0" y="184150"/>
                </a:lnTo>
                <a:lnTo>
                  <a:pt x="368300" y="184150"/>
                </a:lnTo>
                <a:lnTo>
                  <a:pt x="184150" y="0"/>
                </a:lnTo>
                <a:close/>
              </a:path>
            </a:pathLst>
          </a:custGeom>
          <a:solidFill>
            <a:srgbClr val="5B9B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810250" y="3003550"/>
            <a:ext cx="368300" cy="431800"/>
          </a:xfrm>
          <a:custGeom>
            <a:avLst/>
            <a:gdLst/>
            <a:ahLst/>
            <a:cxnLst/>
            <a:rect l="l" t="t" r="r" b="b"/>
            <a:pathLst>
              <a:path w="368300" h="431800">
                <a:moveTo>
                  <a:pt x="0" y="184150"/>
                </a:moveTo>
                <a:lnTo>
                  <a:pt x="184150" y="0"/>
                </a:lnTo>
                <a:lnTo>
                  <a:pt x="368300" y="184150"/>
                </a:lnTo>
                <a:lnTo>
                  <a:pt x="276225" y="184150"/>
                </a:lnTo>
                <a:lnTo>
                  <a:pt x="276225" y="431800"/>
                </a:lnTo>
                <a:lnTo>
                  <a:pt x="92075" y="431800"/>
                </a:lnTo>
                <a:lnTo>
                  <a:pt x="92075" y="184150"/>
                </a:lnTo>
                <a:lnTo>
                  <a:pt x="0" y="18415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810250" y="4806950"/>
            <a:ext cx="368300" cy="495300"/>
          </a:xfrm>
          <a:custGeom>
            <a:avLst/>
            <a:gdLst/>
            <a:ahLst/>
            <a:cxnLst/>
            <a:rect l="l" t="t" r="r" b="b"/>
            <a:pathLst>
              <a:path w="368300" h="495300">
                <a:moveTo>
                  <a:pt x="368300" y="311157"/>
                </a:moveTo>
                <a:lnTo>
                  <a:pt x="0" y="311157"/>
                </a:lnTo>
                <a:lnTo>
                  <a:pt x="184150" y="495300"/>
                </a:lnTo>
                <a:lnTo>
                  <a:pt x="368300" y="311157"/>
                </a:lnTo>
                <a:close/>
              </a:path>
              <a:path w="368300" h="495300">
                <a:moveTo>
                  <a:pt x="276225" y="0"/>
                </a:moveTo>
                <a:lnTo>
                  <a:pt x="92075" y="0"/>
                </a:lnTo>
                <a:lnTo>
                  <a:pt x="92075" y="311157"/>
                </a:lnTo>
                <a:lnTo>
                  <a:pt x="276225" y="311157"/>
                </a:lnTo>
                <a:lnTo>
                  <a:pt x="276225" y="0"/>
                </a:lnTo>
                <a:close/>
              </a:path>
            </a:pathLst>
          </a:custGeom>
          <a:solidFill>
            <a:srgbClr val="5B9B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810250" y="4806950"/>
            <a:ext cx="368300" cy="495300"/>
          </a:xfrm>
          <a:custGeom>
            <a:avLst/>
            <a:gdLst/>
            <a:ahLst/>
            <a:cxnLst/>
            <a:rect l="l" t="t" r="r" b="b"/>
            <a:pathLst>
              <a:path w="368300" h="495300">
                <a:moveTo>
                  <a:pt x="0" y="311157"/>
                </a:moveTo>
                <a:lnTo>
                  <a:pt x="92075" y="311157"/>
                </a:lnTo>
                <a:lnTo>
                  <a:pt x="92075" y="0"/>
                </a:lnTo>
                <a:lnTo>
                  <a:pt x="276225" y="0"/>
                </a:lnTo>
                <a:lnTo>
                  <a:pt x="276225" y="311157"/>
                </a:lnTo>
                <a:lnTo>
                  <a:pt x="368300" y="311157"/>
                </a:lnTo>
                <a:lnTo>
                  <a:pt x="184150" y="495300"/>
                </a:lnTo>
                <a:lnTo>
                  <a:pt x="0" y="311157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0017606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17896" y="1780239"/>
            <a:ext cx="8923939" cy="496122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7396643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42491" y="1323657"/>
            <a:ext cx="3319779" cy="345440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32765" algn="l"/>
              </a:tabLst>
            </a:pPr>
            <a:r>
              <a:rPr sz="2100" spc="15" dirty="0">
                <a:latin typeface="Calibri"/>
                <a:cs typeface="Calibri"/>
              </a:rPr>
              <a:t>1.	</a:t>
            </a:r>
            <a:r>
              <a:rPr sz="2100" spc="-5" dirty="0">
                <a:latin typeface="Calibri"/>
                <a:cs typeface="Calibri"/>
              </a:rPr>
              <a:t>Manual </a:t>
            </a:r>
            <a:r>
              <a:rPr sz="2100" dirty="0">
                <a:latin typeface="Calibri"/>
                <a:cs typeface="Calibri"/>
              </a:rPr>
              <a:t>Digitizing</a:t>
            </a:r>
            <a:r>
              <a:rPr sz="2100" spc="-60" dirty="0">
                <a:latin typeface="Calibri"/>
                <a:cs typeface="Calibri"/>
              </a:rPr>
              <a:t> </a:t>
            </a:r>
            <a:r>
              <a:rPr sz="2100" spc="-25" dirty="0">
                <a:latin typeface="Calibri"/>
                <a:cs typeface="Calibri"/>
              </a:rPr>
              <a:t>(vector)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42491" y="1656397"/>
            <a:ext cx="5073015" cy="1783080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533400" indent="-520700">
              <a:spcBef>
                <a:spcPts val="580"/>
              </a:spcBef>
              <a:buAutoNum type="arabicPeriod" startAt="2"/>
              <a:tabLst>
                <a:tab pos="532765" algn="l"/>
                <a:tab pos="533400" algn="l"/>
              </a:tabLst>
            </a:pPr>
            <a:r>
              <a:rPr sz="2100" dirty="0">
                <a:latin typeface="Calibri"/>
                <a:cs typeface="Calibri"/>
              </a:rPr>
              <a:t>Scanning</a:t>
            </a:r>
            <a:r>
              <a:rPr sz="2100" spc="-70" dirty="0">
                <a:latin typeface="Calibri"/>
                <a:cs typeface="Calibri"/>
              </a:rPr>
              <a:t> </a:t>
            </a:r>
            <a:r>
              <a:rPr sz="2100" spc="-25" dirty="0">
                <a:latin typeface="Calibri"/>
                <a:cs typeface="Calibri"/>
              </a:rPr>
              <a:t>(raster)</a:t>
            </a:r>
            <a:endParaRPr sz="2100">
              <a:latin typeface="Calibri"/>
              <a:cs typeface="Calibri"/>
            </a:endParaRPr>
          </a:p>
          <a:p>
            <a:pPr marL="533400" indent="-520700">
              <a:spcBef>
                <a:spcPts val="480"/>
              </a:spcBef>
              <a:buAutoNum type="arabicPeriod" startAt="2"/>
              <a:tabLst>
                <a:tab pos="532765" algn="l"/>
                <a:tab pos="533400" algn="l"/>
              </a:tabLst>
            </a:pPr>
            <a:r>
              <a:rPr sz="2100" spc="-15" dirty="0">
                <a:latin typeface="Calibri"/>
                <a:cs typeface="Calibri"/>
              </a:rPr>
              <a:t>Remote </a:t>
            </a:r>
            <a:r>
              <a:rPr sz="2100" spc="-10" dirty="0">
                <a:latin typeface="Calibri"/>
                <a:cs typeface="Calibri"/>
              </a:rPr>
              <a:t>Sensing</a:t>
            </a:r>
            <a:r>
              <a:rPr sz="2100" spc="20" dirty="0">
                <a:latin typeface="Calibri"/>
                <a:cs typeface="Calibri"/>
              </a:rPr>
              <a:t> </a:t>
            </a:r>
            <a:r>
              <a:rPr sz="2100" spc="-25" dirty="0">
                <a:latin typeface="Calibri"/>
                <a:cs typeface="Calibri"/>
              </a:rPr>
              <a:t>(raster)</a:t>
            </a:r>
            <a:endParaRPr sz="2100">
              <a:latin typeface="Calibri"/>
              <a:cs typeface="Calibri"/>
            </a:endParaRPr>
          </a:p>
          <a:p>
            <a:pPr marL="533400" indent="-520700">
              <a:spcBef>
                <a:spcPts val="580"/>
              </a:spcBef>
              <a:buAutoNum type="arabicPeriod" startAt="2"/>
              <a:tabLst>
                <a:tab pos="532765" algn="l"/>
                <a:tab pos="533400" algn="l"/>
              </a:tabLst>
            </a:pPr>
            <a:r>
              <a:rPr sz="2100" spc="-10" dirty="0">
                <a:latin typeface="Calibri"/>
                <a:cs typeface="Calibri"/>
              </a:rPr>
              <a:t>Existing </a:t>
            </a:r>
            <a:r>
              <a:rPr sz="2100" dirty="0">
                <a:latin typeface="Calibri"/>
                <a:cs typeface="Calibri"/>
              </a:rPr>
              <a:t>Digital </a:t>
            </a:r>
            <a:r>
              <a:rPr sz="2100" spc="-5" dirty="0">
                <a:latin typeface="Calibri"/>
                <a:cs typeface="Calibri"/>
              </a:rPr>
              <a:t>Data </a:t>
            </a:r>
            <a:r>
              <a:rPr sz="2100" spc="-20" dirty="0">
                <a:latin typeface="Calibri"/>
                <a:cs typeface="Calibri"/>
              </a:rPr>
              <a:t>(vector </a:t>
            </a:r>
            <a:r>
              <a:rPr sz="2100" spc="-10" dirty="0">
                <a:latin typeface="Calibri"/>
                <a:cs typeface="Calibri"/>
              </a:rPr>
              <a:t>and/or</a:t>
            </a:r>
            <a:r>
              <a:rPr sz="2100" spc="5" dirty="0">
                <a:latin typeface="Calibri"/>
                <a:cs typeface="Calibri"/>
              </a:rPr>
              <a:t> </a:t>
            </a:r>
            <a:r>
              <a:rPr sz="2100" spc="-25" dirty="0">
                <a:latin typeface="Calibri"/>
                <a:cs typeface="Calibri"/>
              </a:rPr>
              <a:t>raster)</a:t>
            </a:r>
            <a:endParaRPr sz="2100">
              <a:latin typeface="Calibri"/>
              <a:cs typeface="Calibri"/>
            </a:endParaRPr>
          </a:p>
          <a:p>
            <a:pPr marL="927100" lvl="1" indent="-508000">
              <a:spcBef>
                <a:spcPts val="180"/>
              </a:spcBef>
              <a:buAutoNum type="arabicPeriod"/>
              <a:tabLst>
                <a:tab pos="926465" algn="l"/>
                <a:tab pos="927100" algn="l"/>
              </a:tabLst>
            </a:pPr>
            <a:r>
              <a:rPr spc="-10" dirty="0">
                <a:latin typeface="Calibri"/>
                <a:cs typeface="Calibri"/>
              </a:rPr>
              <a:t>Digital </a:t>
            </a:r>
            <a:r>
              <a:rPr spc="10" dirty="0">
                <a:latin typeface="Calibri"/>
                <a:cs typeface="Calibri"/>
              </a:rPr>
              <a:t>Base </a:t>
            </a:r>
            <a:r>
              <a:rPr spc="-15" dirty="0">
                <a:latin typeface="Calibri"/>
                <a:cs typeface="Calibri"/>
              </a:rPr>
              <a:t>Maps</a:t>
            </a:r>
            <a:r>
              <a:rPr spc="55" dirty="0">
                <a:latin typeface="Calibri"/>
                <a:cs typeface="Calibri"/>
              </a:rPr>
              <a:t> </a:t>
            </a:r>
            <a:r>
              <a:rPr spc="-15" dirty="0">
                <a:latin typeface="Calibri"/>
                <a:cs typeface="Calibri"/>
              </a:rPr>
              <a:t>(vector)</a:t>
            </a:r>
            <a:endParaRPr>
              <a:latin typeface="Calibri"/>
              <a:cs typeface="Calibri"/>
            </a:endParaRPr>
          </a:p>
          <a:p>
            <a:pPr marL="927100" lvl="1" indent="-508000">
              <a:spcBef>
                <a:spcPts val="240"/>
              </a:spcBef>
              <a:buAutoNum type="arabicPeriod"/>
              <a:tabLst>
                <a:tab pos="926465" algn="l"/>
                <a:tab pos="927100" algn="l"/>
              </a:tabLst>
            </a:pPr>
            <a:r>
              <a:rPr dirty="0">
                <a:latin typeface="Calibri"/>
                <a:cs typeface="Calibri"/>
              </a:rPr>
              <a:t>Databases</a:t>
            </a:r>
            <a:endParaRPr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3644581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62200" y="682940"/>
            <a:ext cx="10515600" cy="689932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780" dirty="0">
                <a:latin typeface="Wingdings 2"/>
                <a:cs typeface="Wingdings 2"/>
              </a:rPr>
              <a:t></a:t>
            </a:r>
            <a:r>
              <a:rPr spc="320" dirty="0">
                <a:latin typeface="Times New Roman"/>
                <a:cs typeface="Times New Roman"/>
              </a:rPr>
              <a:t> </a:t>
            </a:r>
            <a:r>
              <a:rPr spc="-5" dirty="0"/>
              <a:t>Sumber masukan</a:t>
            </a:r>
            <a:r>
              <a:rPr spc="5" dirty="0"/>
              <a:t> data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xfrm>
            <a:off x="2362200" y="1825626"/>
            <a:ext cx="10515600" cy="2523255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60"/>
              </a:spcBef>
              <a:tabLst>
                <a:tab pos="291465" algn="l"/>
              </a:tabLst>
            </a:pPr>
            <a:r>
              <a:rPr spc="-505" dirty="0">
                <a:latin typeface="Wingdings"/>
                <a:cs typeface="Wingdings"/>
              </a:rPr>
              <a:t></a:t>
            </a:r>
            <a:r>
              <a:rPr spc="-505" dirty="0">
                <a:latin typeface="Times New Roman"/>
                <a:cs typeface="Times New Roman"/>
              </a:rPr>
              <a:t>	</a:t>
            </a:r>
            <a:r>
              <a:rPr spc="-20" dirty="0"/>
              <a:t>Peta</a:t>
            </a:r>
            <a:r>
              <a:rPr spc="-55" dirty="0"/>
              <a:t> </a:t>
            </a:r>
            <a:r>
              <a:rPr spc="15" dirty="0"/>
              <a:t>(bentuk</a:t>
            </a:r>
            <a:r>
              <a:rPr spc="-100" dirty="0"/>
              <a:t> </a:t>
            </a:r>
            <a:r>
              <a:rPr spc="-95" dirty="0"/>
              <a:t>non-­‐digital</a:t>
            </a:r>
            <a:r>
              <a:rPr spc="-210" dirty="0"/>
              <a:t> </a:t>
            </a:r>
            <a:r>
              <a:rPr spc="25" dirty="0"/>
              <a:t>dan</a:t>
            </a:r>
            <a:r>
              <a:rPr spc="-155" dirty="0"/>
              <a:t> </a:t>
            </a:r>
            <a:r>
              <a:rPr spc="15" dirty="0"/>
              <a:t>rata</a:t>
            </a:r>
            <a:r>
              <a:rPr sz="2250" spc="22" baseline="25925" dirty="0"/>
              <a:t>2</a:t>
            </a:r>
            <a:r>
              <a:rPr sz="2250" baseline="25925" dirty="0"/>
              <a:t> </a:t>
            </a:r>
            <a:r>
              <a:rPr sz="2200" spc="20" dirty="0"/>
              <a:t>berbasis</a:t>
            </a:r>
            <a:r>
              <a:rPr sz="2200" spc="-160" dirty="0"/>
              <a:t> </a:t>
            </a:r>
            <a:r>
              <a:rPr sz="2200" dirty="0"/>
              <a:t>vektor)</a:t>
            </a:r>
            <a:endParaRPr sz="2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60"/>
              </a:spcBef>
              <a:tabLst>
                <a:tab pos="291465" algn="l"/>
              </a:tabLst>
            </a:pPr>
            <a:r>
              <a:rPr spc="-505" dirty="0">
                <a:latin typeface="Wingdings"/>
                <a:cs typeface="Wingdings"/>
              </a:rPr>
              <a:t></a:t>
            </a:r>
            <a:r>
              <a:rPr spc="-505" dirty="0">
                <a:latin typeface="Times New Roman"/>
                <a:cs typeface="Times New Roman"/>
              </a:rPr>
              <a:t>	</a:t>
            </a:r>
            <a:r>
              <a:rPr spc="10" dirty="0"/>
              <a:t>Data</a:t>
            </a:r>
            <a:r>
              <a:rPr spc="-160" dirty="0"/>
              <a:t> </a:t>
            </a:r>
            <a:r>
              <a:rPr spc="15" dirty="0"/>
              <a:t>survei</a:t>
            </a:r>
            <a:r>
              <a:rPr spc="-105" dirty="0"/>
              <a:t> </a:t>
            </a:r>
            <a:r>
              <a:rPr spc="10" dirty="0"/>
              <a:t>atau</a:t>
            </a:r>
            <a:r>
              <a:rPr spc="-155" dirty="0"/>
              <a:t> </a:t>
            </a:r>
            <a:r>
              <a:rPr spc="-5" dirty="0"/>
              <a:t>statistik</a:t>
            </a:r>
          </a:p>
          <a:p>
            <a:pPr marL="292100" marR="5080" indent="-279400" algn="just">
              <a:spcBef>
                <a:spcPts val="425"/>
              </a:spcBef>
            </a:pPr>
            <a:r>
              <a:rPr spc="-505" dirty="0">
                <a:latin typeface="Wingdings"/>
                <a:cs typeface="Wingdings"/>
              </a:rPr>
              <a:t></a:t>
            </a:r>
            <a:r>
              <a:rPr spc="-505" dirty="0">
                <a:latin typeface="Times New Roman"/>
                <a:cs typeface="Times New Roman"/>
              </a:rPr>
              <a:t> </a:t>
            </a:r>
            <a:r>
              <a:rPr spc="-15" dirty="0"/>
              <a:t>Data </a:t>
            </a:r>
            <a:r>
              <a:rPr spc="-25" dirty="0"/>
              <a:t>inderaja </a:t>
            </a:r>
            <a:r>
              <a:rPr spc="-10" dirty="0"/>
              <a:t>(Penginderaan </a:t>
            </a:r>
            <a:r>
              <a:rPr spc="-20" dirty="0"/>
              <a:t>Jarak </a:t>
            </a:r>
            <a:r>
              <a:rPr spc="-5" dirty="0"/>
              <a:t>Jauh </a:t>
            </a:r>
            <a:r>
              <a:rPr dirty="0"/>
              <a:t>/ </a:t>
            </a:r>
            <a:r>
              <a:rPr spc="-10" dirty="0"/>
              <a:t>Remote </a:t>
            </a:r>
            <a:r>
              <a:rPr spc="-20" dirty="0"/>
              <a:t>Sensing)  </a:t>
            </a:r>
            <a:r>
              <a:rPr spc="20" dirty="0"/>
              <a:t>hasil </a:t>
            </a:r>
            <a:r>
              <a:rPr spc="-5" dirty="0"/>
              <a:t>klasifikasi dan </a:t>
            </a:r>
            <a:r>
              <a:rPr spc="-15" dirty="0"/>
              <a:t>interpretasi </a:t>
            </a:r>
            <a:r>
              <a:rPr dirty="0"/>
              <a:t>(bentuk </a:t>
            </a:r>
            <a:r>
              <a:rPr spc="-5" dirty="0"/>
              <a:t>digital dan </a:t>
            </a:r>
            <a:r>
              <a:rPr spc="-15" dirty="0"/>
              <a:t>berbasis  </a:t>
            </a:r>
            <a:r>
              <a:rPr spc="-30" dirty="0"/>
              <a:t>raster, </a:t>
            </a:r>
            <a:r>
              <a:rPr spc="-25" dirty="0"/>
              <a:t>cakupan </a:t>
            </a:r>
            <a:r>
              <a:rPr dirty="0"/>
              <a:t>luas, </a:t>
            </a:r>
            <a:r>
              <a:rPr spc="-15" dirty="0"/>
              <a:t>waktu </a:t>
            </a:r>
            <a:r>
              <a:rPr spc="-10" dirty="0"/>
              <a:t>pengumpulan </a:t>
            </a:r>
            <a:r>
              <a:rPr spc="-15" dirty="0"/>
              <a:t>relatif </a:t>
            </a:r>
            <a:r>
              <a:rPr spc="-10" dirty="0"/>
              <a:t>singkat,  </a:t>
            </a:r>
            <a:r>
              <a:rPr spc="15" dirty="0"/>
              <a:t>bisa </a:t>
            </a:r>
            <a:r>
              <a:rPr dirty="0"/>
              <a:t>multiband, </a:t>
            </a:r>
            <a:r>
              <a:rPr spc="-20" dirty="0"/>
              <a:t>multisensor, </a:t>
            </a:r>
            <a:r>
              <a:rPr spc="-5" dirty="0"/>
              <a:t>multiresolusi,  </a:t>
            </a:r>
            <a:r>
              <a:rPr spc="-40" dirty="0"/>
              <a:t>dan  </a:t>
            </a:r>
            <a:r>
              <a:rPr spc="10" dirty="0"/>
              <a:t>multitemporal).</a:t>
            </a:r>
          </a:p>
        </p:txBody>
      </p:sp>
    </p:spTree>
    <p:extLst>
      <p:ext uri="{BB962C8B-B14F-4D97-AF65-F5344CB8AC3E}">
        <p14:creationId xmlns:p14="http://schemas.microsoft.com/office/powerpoint/2010/main" val="68650683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710690" y="1345882"/>
            <a:ext cx="8452485" cy="4089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0500" indent="-177800">
              <a:spcBef>
                <a:spcPts val="100"/>
              </a:spcBef>
              <a:buClr>
                <a:srgbClr val="0000FF"/>
              </a:buClr>
              <a:buFont typeface="Arial"/>
              <a:buChar char="•"/>
              <a:tabLst>
                <a:tab pos="190500" algn="l"/>
              </a:tabLst>
            </a:pPr>
            <a:r>
              <a:rPr sz="2800" b="1" spc="5" dirty="0">
                <a:latin typeface="Calibri"/>
                <a:cs typeface="Calibri"/>
              </a:rPr>
              <a:t>Global </a:t>
            </a:r>
            <a:r>
              <a:rPr sz="2800" b="1" dirty="0">
                <a:latin typeface="Calibri"/>
                <a:cs typeface="Calibri"/>
              </a:rPr>
              <a:t>Positioning </a:t>
            </a:r>
            <a:r>
              <a:rPr sz="2800" b="1" spc="-10" dirty="0">
                <a:latin typeface="Calibri"/>
                <a:cs typeface="Calibri"/>
              </a:rPr>
              <a:t>Systems</a:t>
            </a:r>
            <a:r>
              <a:rPr sz="2800" b="1" spc="-254" dirty="0">
                <a:latin typeface="Calibri"/>
                <a:cs typeface="Calibri"/>
              </a:rPr>
              <a:t> </a:t>
            </a:r>
            <a:r>
              <a:rPr sz="2800" b="1" spc="5" dirty="0">
                <a:latin typeface="Calibri"/>
                <a:cs typeface="Calibri"/>
              </a:rPr>
              <a:t>(GPS)</a:t>
            </a:r>
            <a:endParaRPr sz="2800">
              <a:latin typeface="Calibri"/>
              <a:cs typeface="Calibri"/>
            </a:endParaRPr>
          </a:p>
          <a:p>
            <a:pPr marL="533400" marR="20955" lvl="1" indent="-177800">
              <a:lnSpc>
                <a:spcPts val="2600"/>
              </a:lnSpc>
              <a:spcBef>
                <a:spcPts val="459"/>
              </a:spcBef>
              <a:buClr>
                <a:srgbClr val="0000FF"/>
              </a:buClr>
              <a:buFont typeface="Arial"/>
              <a:buChar char="•"/>
              <a:tabLst>
                <a:tab pos="533400" algn="l"/>
              </a:tabLst>
            </a:pPr>
            <a:r>
              <a:rPr sz="2400" dirty="0">
                <a:latin typeface="Calibri"/>
                <a:cs typeface="Calibri"/>
              </a:rPr>
              <a:t>Sistem satelit </a:t>
            </a:r>
            <a:r>
              <a:rPr sz="2400" spc="-125" dirty="0">
                <a:latin typeface="Calibri"/>
                <a:cs typeface="Calibri"/>
              </a:rPr>
              <a:t>orbit-­‐bumi </a:t>
            </a:r>
            <a:r>
              <a:rPr sz="2400" spc="-5" dirty="0">
                <a:latin typeface="Calibri"/>
                <a:cs typeface="Calibri"/>
              </a:rPr>
              <a:t>yang </a:t>
            </a:r>
            <a:r>
              <a:rPr sz="2400" spc="-10" dirty="0">
                <a:latin typeface="Calibri"/>
                <a:cs typeface="Calibri"/>
              </a:rPr>
              <a:t>dapat </a:t>
            </a:r>
            <a:r>
              <a:rPr sz="2400" spc="-5" dirty="0">
                <a:latin typeface="Calibri"/>
                <a:cs typeface="Calibri"/>
              </a:rPr>
              <a:t>memberikan </a:t>
            </a:r>
            <a:r>
              <a:rPr sz="2400" spc="5" dirty="0">
                <a:latin typeface="Calibri"/>
                <a:cs typeface="Calibri"/>
              </a:rPr>
              <a:t>posisi </a:t>
            </a:r>
            <a:r>
              <a:rPr sz="2400" spc="-5" dirty="0">
                <a:latin typeface="Calibri"/>
                <a:cs typeface="Calibri"/>
              </a:rPr>
              <a:t>lokasi  </a:t>
            </a:r>
            <a:r>
              <a:rPr sz="2400" spc="5" dirty="0">
                <a:latin typeface="Calibri"/>
                <a:cs typeface="Calibri"/>
              </a:rPr>
              <a:t>pada </a:t>
            </a:r>
            <a:r>
              <a:rPr sz="2400" spc="-10" dirty="0">
                <a:latin typeface="Calibri"/>
                <a:cs typeface="Calibri"/>
              </a:rPr>
              <a:t>permukaan </a:t>
            </a:r>
            <a:r>
              <a:rPr sz="2400" spc="10" dirty="0">
                <a:latin typeface="Calibri"/>
                <a:cs typeface="Calibri"/>
              </a:rPr>
              <a:t>bumi </a:t>
            </a:r>
            <a:r>
              <a:rPr sz="2400" spc="-5" dirty="0">
                <a:latin typeface="Calibri"/>
                <a:cs typeface="Calibri"/>
              </a:rPr>
              <a:t>dengan tepat </a:t>
            </a:r>
            <a:r>
              <a:rPr sz="2400" spc="-20" dirty="0">
                <a:latin typeface="Calibri"/>
                <a:cs typeface="Calibri"/>
              </a:rPr>
              <a:t>(100 </a:t>
            </a:r>
            <a:r>
              <a:rPr sz="2400" spc="-5" dirty="0">
                <a:latin typeface="Calibri"/>
                <a:cs typeface="Calibri"/>
              </a:rPr>
              <a:t>meter </a:t>
            </a:r>
            <a:r>
              <a:rPr sz="2400" spc="5" dirty="0">
                <a:latin typeface="Calibri"/>
                <a:cs typeface="Calibri"/>
              </a:rPr>
              <a:t>hingga</a:t>
            </a:r>
            <a:r>
              <a:rPr sz="2400" spc="-250" dirty="0">
                <a:latin typeface="Calibri"/>
                <a:cs typeface="Calibri"/>
              </a:rPr>
              <a:t> </a:t>
            </a:r>
            <a:r>
              <a:rPr sz="2400" spc="-170" dirty="0">
                <a:latin typeface="Calibri"/>
                <a:cs typeface="Calibri"/>
              </a:rPr>
              <a:t>sub-­‐cm)  </a:t>
            </a:r>
            <a:r>
              <a:rPr sz="2400" spc="-20" dirty="0">
                <a:latin typeface="Calibri"/>
                <a:cs typeface="Calibri"/>
              </a:rPr>
              <a:t>berdasarkan</a:t>
            </a:r>
            <a:r>
              <a:rPr sz="2400" spc="8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koordinat</a:t>
            </a:r>
            <a:r>
              <a:rPr sz="2400" spc="-150" dirty="0">
                <a:latin typeface="Calibri"/>
                <a:cs typeface="Calibri"/>
              </a:rPr>
              <a:t> </a:t>
            </a:r>
            <a:r>
              <a:rPr sz="2400" spc="15" dirty="0">
                <a:latin typeface="Calibri"/>
                <a:cs typeface="Calibri"/>
              </a:rPr>
              <a:t>lintang</a:t>
            </a:r>
            <a:r>
              <a:rPr sz="2400" spc="-175" dirty="0">
                <a:latin typeface="Calibri"/>
                <a:cs typeface="Calibri"/>
              </a:rPr>
              <a:t> </a:t>
            </a:r>
            <a:r>
              <a:rPr sz="2400" spc="5" dirty="0">
                <a:latin typeface="Calibri"/>
                <a:cs typeface="Calibri"/>
              </a:rPr>
              <a:t>(latitude)</a:t>
            </a:r>
            <a:r>
              <a:rPr sz="2400" spc="-1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/</a:t>
            </a:r>
            <a:r>
              <a:rPr sz="2400" spc="25" dirty="0">
                <a:latin typeface="Calibri"/>
                <a:cs typeface="Calibri"/>
              </a:rPr>
              <a:t> bujur</a:t>
            </a:r>
            <a:r>
              <a:rPr sz="2400" spc="-190" dirty="0">
                <a:latin typeface="Calibri"/>
                <a:cs typeface="Calibri"/>
              </a:rPr>
              <a:t> </a:t>
            </a:r>
            <a:r>
              <a:rPr sz="2400" spc="10" dirty="0">
                <a:latin typeface="Calibri"/>
                <a:cs typeface="Calibri"/>
              </a:rPr>
              <a:t>(longitude).</a:t>
            </a:r>
            <a:endParaRPr sz="2400">
              <a:latin typeface="Calibri"/>
              <a:cs typeface="Calibri"/>
            </a:endParaRPr>
          </a:p>
          <a:p>
            <a:pPr marL="533400" marR="5080" lvl="1" indent="-177800">
              <a:lnSpc>
                <a:spcPts val="2800"/>
              </a:lnSpc>
              <a:spcBef>
                <a:spcPts val="340"/>
              </a:spcBef>
              <a:buClr>
                <a:srgbClr val="0000FF"/>
              </a:buClr>
              <a:buFont typeface="Arial"/>
              <a:buChar char="•"/>
              <a:tabLst>
                <a:tab pos="533400" algn="l"/>
              </a:tabLst>
            </a:pPr>
            <a:r>
              <a:rPr sz="2600" dirty="0">
                <a:latin typeface="Calibri"/>
                <a:cs typeface="Calibri"/>
              </a:rPr>
              <a:t>Sistem yang </a:t>
            </a:r>
            <a:r>
              <a:rPr sz="2600" spc="5" dirty="0">
                <a:latin typeface="Calibri"/>
                <a:cs typeface="Calibri"/>
              </a:rPr>
              <a:t>terdiri </a:t>
            </a:r>
            <a:r>
              <a:rPr sz="2600" spc="-10" dirty="0">
                <a:latin typeface="Calibri"/>
                <a:cs typeface="Calibri"/>
              </a:rPr>
              <a:t>dari 24 </a:t>
            </a:r>
            <a:r>
              <a:rPr sz="2600" spc="-5" dirty="0">
                <a:latin typeface="Calibri"/>
                <a:cs typeface="Calibri"/>
              </a:rPr>
              <a:t>satelit (21 satelit aktif </a:t>
            </a:r>
            <a:r>
              <a:rPr sz="2600" dirty="0">
                <a:latin typeface="Calibri"/>
                <a:cs typeface="Calibri"/>
              </a:rPr>
              <a:t>&amp; 3</a:t>
            </a:r>
            <a:r>
              <a:rPr sz="2600" spc="-254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satelit  </a:t>
            </a:r>
            <a:r>
              <a:rPr sz="2600" spc="-10" dirty="0">
                <a:latin typeface="Calibri"/>
                <a:cs typeface="Calibri"/>
              </a:rPr>
              <a:t>cadangan) </a:t>
            </a:r>
            <a:r>
              <a:rPr sz="2600" dirty="0">
                <a:latin typeface="Calibri"/>
                <a:cs typeface="Calibri"/>
              </a:rPr>
              <a:t>yang </a:t>
            </a:r>
            <a:r>
              <a:rPr sz="2600" spc="5" dirty="0">
                <a:latin typeface="Calibri"/>
                <a:cs typeface="Calibri"/>
              </a:rPr>
              <a:t>mengorbit </a:t>
            </a:r>
            <a:r>
              <a:rPr sz="2600" spc="15" dirty="0">
                <a:latin typeface="Calibri"/>
                <a:cs typeface="Calibri"/>
              </a:rPr>
              <a:t>di </a:t>
            </a:r>
            <a:r>
              <a:rPr sz="2600" spc="20" dirty="0">
                <a:latin typeface="Calibri"/>
                <a:cs typeface="Calibri"/>
              </a:rPr>
              <a:t>bumi </a:t>
            </a:r>
            <a:r>
              <a:rPr sz="2600" dirty="0">
                <a:latin typeface="Calibri"/>
                <a:cs typeface="Calibri"/>
              </a:rPr>
              <a:t>yang </a:t>
            </a:r>
            <a:r>
              <a:rPr sz="2600" spc="-10" dirty="0">
                <a:latin typeface="Calibri"/>
                <a:cs typeface="Calibri"/>
              </a:rPr>
              <a:t>memancarkan  </a:t>
            </a:r>
            <a:r>
              <a:rPr sz="2600" spc="-5" dirty="0">
                <a:latin typeface="Calibri"/>
                <a:cs typeface="Calibri"/>
              </a:rPr>
              <a:t>sinyal </a:t>
            </a:r>
            <a:r>
              <a:rPr sz="2600" spc="5" dirty="0">
                <a:latin typeface="Calibri"/>
                <a:cs typeface="Calibri"/>
              </a:rPr>
              <a:t>waktu </a:t>
            </a:r>
            <a:r>
              <a:rPr sz="2600" dirty="0">
                <a:latin typeface="Calibri"/>
                <a:cs typeface="Calibri"/>
              </a:rPr>
              <a:t>yang </a:t>
            </a:r>
            <a:r>
              <a:rPr sz="2600" spc="-20" dirty="0">
                <a:latin typeface="Calibri"/>
                <a:cs typeface="Calibri"/>
              </a:rPr>
              <a:t>sangat</a:t>
            </a:r>
            <a:r>
              <a:rPr sz="2600" spc="-22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presisi.</a:t>
            </a:r>
            <a:endParaRPr sz="2600">
              <a:latin typeface="Calibri"/>
              <a:cs typeface="Calibri"/>
            </a:endParaRPr>
          </a:p>
          <a:p>
            <a:pPr marL="533400" marR="243204" lvl="1" indent="-177800">
              <a:lnSpc>
                <a:spcPts val="2700"/>
              </a:lnSpc>
              <a:spcBef>
                <a:spcPts val="480"/>
              </a:spcBef>
              <a:buClr>
                <a:srgbClr val="0000FF"/>
              </a:buClr>
              <a:buFont typeface="Arial"/>
              <a:buChar char="•"/>
              <a:tabLst>
                <a:tab pos="533400" algn="l"/>
              </a:tabLst>
            </a:pPr>
            <a:r>
              <a:rPr sz="2500" spc="-105" dirty="0">
                <a:latin typeface="Calibri"/>
                <a:cs typeface="Calibri"/>
              </a:rPr>
              <a:t>Sinyal-­‐sinyal </a:t>
            </a:r>
            <a:r>
              <a:rPr sz="2500" spc="-5" dirty="0">
                <a:latin typeface="Calibri"/>
                <a:cs typeface="Calibri"/>
              </a:rPr>
              <a:t>diterima </a:t>
            </a:r>
            <a:r>
              <a:rPr sz="2500" spc="-10" dirty="0">
                <a:latin typeface="Calibri"/>
                <a:cs typeface="Calibri"/>
              </a:rPr>
              <a:t>oleh </a:t>
            </a:r>
            <a:r>
              <a:rPr sz="2500" spc="-20" dirty="0">
                <a:latin typeface="Calibri"/>
                <a:cs typeface="Calibri"/>
              </a:rPr>
              <a:t>peralatan </a:t>
            </a:r>
            <a:r>
              <a:rPr sz="2500" spc="-15" dirty="0">
                <a:latin typeface="Calibri"/>
                <a:cs typeface="Calibri"/>
              </a:rPr>
              <a:t>elektronik khusus yang  </a:t>
            </a:r>
            <a:r>
              <a:rPr sz="2500" spc="5" dirty="0">
                <a:latin typeface="Calibri"/>
                <a:cs typeface="Calibri"/>
              </a:rPr>
              <a:t>biasa </a:t>
            </a:r>
            <a:r>
              <a:rPr sz="2500" spc="-10" dirty="0">
                <a:latin typeface="Calibri"/>
                <a:cs typeface="Calibri"/>
              </a:rPr>
              <a:t>disebut </a:t>
            </a:r>
            <a:r>
              <a:rPr sz="2500" b="1" spc="-10" dirty="0">
                <a:latin typeface="Calibri"/>
                <a:cs typeface="Calibri"/>
              </a:rPr>
              <a:t>GPS</a:t>
            </a:r>
            <a:r>
              <a:rPr sz="2500" b="1" spc="-20" dirty="0">
                <a:latin typeface="Calibri"/>
                <a:cs typeface="Calibri"/>
              </a:rPr>
              <a:t> </a:t>
            </a:r>
            <a:r>
              <a:rPr sz="2500" b="1" spc="10" dirty="0">
                <a:latin typeface="Calibri"/>
                <a:cs typeface="Calibri"/>
              </a:rPr>
              <a:t>receiver</a:t>
            </a:r>
            <a:r>
              <a:rPr sz="2500" spc="10" dirty="0">
                <a:latin typeface="Calibri"/>
                <a:cs typeface="Calibri"/>
              </a:rPr>
              <a:t>.</a:t>
            </a:r>
            <a:endParaRPr sz="2500">
              <a:latin typeface="Calibri"/>
              <a:cs typeface="Calibri"/>
            </a:endParaRPr>
          </a:p>
          <a:p>
            <a:pPr marL="533400" marR="446405" lvl="1" indent="-177800">
              <a:lnSpc>
                <a:spcPts val="2700"/>
              </a:lnSpc>
              <a:spcBef>
                <a:spcPts val="400"/>
              </a:spcBef>
              <a:buClr>
                <a:srgbClr val="0000FF"/>
              </a:buClr>
              <a:buFont typeface="Arial"/>
              <a:buChar char="•"/>
              <a:tabLst>
                <a:tab pos="533400" algn="l"/>
              </a:tabLst>
            </a:pPr>
            <a:r>
              <a:rPr sz="2500" spc="-15" dirty="0">
                <a:latin typeface="Calibri"/>
                <a:cs typeface="Calibri"/>
              </a:rPr>
              <a:t>Dapat </a:t>
            </a:r>
            <a:r>
              <a:rPr sz="2500" spc="-10" dirty="0">
                <a:latin typeface="Calibri"/>
                <a:cs typeface="Calibri"/>
              </a:rPr>
              <a:t>memberikan </a:t>
            </a:r>
            <a:r>
              <a:rPr sz="2500" spc="-20" dirty="0">
                <a:latin typeface="Calibri"/>
                <a:cs typeface="Calibri"/>
              </a:rPr>
              <a:t>pengukuran </a:t>
            </a:r>
            <a:r>
              <a:rPr sz="2500" spc="5" dirty="0">
                <a:latin typeface="Calibri"/>
                <a:cs typeface="Calibri"/>
              </a:rPr>
              <a:t>posisi </a:t>
            </a:r>
            <a:r>
              <a:rPr sz="2500" spc="-10" dirty="0">
                <a:latin typeface="Calibri"/>
                <a:cs typeface="Calibri"/>
              </a:rPr>
              <a:t>di permukaan bumi  </a:t>
            </a:r>
            <a:r>
              <a:rPr sz="2500" spc="-15" dirty="0">
                <a:latin typeface="Calibri"/>
                <a:cs typeface="Calibri"/>
              </a:rPr>
              <a:t>secara</a:t>
            </a:r>
            <a:r>
              <a:rPr sz="2500" spc="30" dirty="0">
                <a:latin typeface="Calibri"/>
                <a:cs typeface="Calibri"/>
              </a:rPr>
              <a:t> </a:t>
            </a:r>
            <a:r>
              <a:rPr sz="2500" spc="5" dirty="0">
                <a:latin typeface="Calibri"/>
                <a:cs typeface="Calibri"/>
              </a:rPr>
              <a:t>langsung.</a:t>
            </a:r>
            <a:endParaRPr sz="25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3036855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877378" y="1358582"/>
            <a:ext cx="8192134" cy="4607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0500" indent="-177800">
              <a:spcBef>
                <a:spcPts val="100"/>
              </a:spcBef>
              <a:buClr>
                <a:srgbClr val="0000FF"/>
              </a:buClr>
              <a:buFont typeface="Arial"/>
              <a:buChar char="•"/>
              <a:tabLst>
                <a:tab pos="190500" algn="l"/>
              </a:tabLst>
            </a:pPr>
            <a:r>
              <a:rPr sz="2400" b="1" spc="5" dirty="0">
                <a:latin typeface="Calibri"/>
                <a:cs typeface="Calibri"/>
              </a:rPr>
              <a:t>Remote </a:t>
            </a:r>
            <a:r>
              <a:rPr sz="2400" b="1" dirty="0">
                <a:latin typeface="Calibri"/>
                <a:cs typeface="Calibri"/>
              </a:rPr>
              <a:t>Sensing</a:t>
            </a:r>
            <a:r>
              <a:rPr sz="2400" b="1" spc="-145" dirty="0">
                <a:latin typeface="Calibri"/>
                <a:cs typeface="Calibri"/>
              </a:rPr>
              <a:t> </a:t>
            </a:r>
            <a:r>
              <a:rPr sz="2400" b="1" spc="-15" dirty="0">
                <a:latin typeface="Calibri"/>
                <a:cs typeface="Calibri"/>
              </a:rPr>
              <a:t>(RS)</a:t>
            </a:r>
            <a:endParaRPr sz="2400">
              <a:latin typeface="Calibri"/>
              <a:cs typeface="Calibri"/>
            </a:endParaRPr>
          </a:p>
          <a:p>
            <a:pPr marL="533400" marR="773430" lvl="1" indent="-177800">
              <a:lnSpc>
                <a:spcPts val="2500"/>
              </a:lnSpc>
              <a:spcBef>
                <a:spcPts val="520"/>
              </a:spcBef>
              <a:buClr>
                <a:srgbClr val="0000FF"/>
              </a:buClr>
              <a:buFont typeface="Arial"/>
              <a:buChar char="•"/>
              <a:tabLst>
                <a:tab pos="533400" algn="l"/>
              </a:tabLst>
            </a:pPr>
            <a:r>
              <a:rPr sz="2400" spc="-5" dirty="0">
                <a:latin typeface="Calibri"/>
                <a:cs typeface="Calibri"/>
              </a:rPr>
              <a:t>Menggunakan satelit </a:t>
            </a:r>
            <a:r>
              <a:rPr sz="2400" spc="-30" dirty="0">
                <a:latin typeface="Calibri"/>
                <a:cs typeface="Calibri"/>
              </a:rPr>
              <a:t>atau </a:t>
            </a:r>
            <a:r>
              <a:rPr sz="2400" spc="-20" dirty="0">
                <a:latin typeface="Calibri"/>
                <a:cs typeface="Calibri"/>
              </a:rPr>
              <a:t>pesawat </a:t>
            </a:r>
            <a:r>
              <a:rPr sz="2400" spc="20" dirty="0">
                <a:latin typeface="Calibri"/>
                <a:cs typeface="Calibri"/>
              </a:rPr>
              <a:t>untuk </a:t>
            </a:r>
            <a:r>
              <a:rPr sz="2400" spc="-10" dirty="0">
                <a:latin typeface="Calibri"/>
                <a:cs typeface="Calibri"/>
              </a:rPr>
              <a:t>mendapatkan  informasi </a:t>
            </a:r>
            <a:r>
              <a:rPr sz="2400" spc="-5" dirty="0">
                <a:latin typeface="Calibri"/>
                <a:cs typeface="Calibri"/>
              </a:rPr>
              <a:t>mengenai </a:t>
            </a:r>
            <a:r>
              <a:rPr sz="2400" spc="-10" dirty="0">
                <a:latin typeface="Calibri"/>
                <a:cs typeface="Calibri"/>
              </a:rPr>
              <a:t>permukaan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25" dirty="0">
                <a:latin typeface="Calibri"/>
                <a:cs typeface="Calibri"/>
              </a:rPr>
              <a:t>bumi.</a:t>
            </a:r>
            <a:endParaRPr sz="2400">
              <a:latin typeface="Calibri"/>
              <a:cs typeface="Calibri"/>
            </a:endParaRPr>
          </a:p>
          <a:p>
            <a:pPr marL="533400" lvl="1" indent="-177800">
              <a:spcBef>
                <a:spcPts val="100"/>
              </a:spcBef>
              <a:buClr>
                <a:srgbClr val="0000FF"/>
              </a:buClr>
              <a:buFont typeface="Arial"/>
              <a:buChar char="•"/>
              <a:tabLst>
                <a:tab pos="533400" algn="l"/>
              </a:tabLst>
            </a:pPr>
            <a:r>
              <a:rPr sz="2400" dirty="0">
                <a:latin typeface="Calibri"/>
                <a:cs typeface="Calibri"/>
              </a:rPr>
              <a:t>Berupa </a:t>
            </a:r>
            <a:r>
              <a:rPr sz="2400" spc="-5" dirty="0">
                <a:latin typeface="Calibri"/>
                <a:cs typeface="Calibri"/>
              </a:rPr>
              <a:t>foto </a:t>
            </a:r>
            <a:r>
              <a:rPr sz="2400" spc="5" dirty="0">
                <a:latin typeface="Calibri"/>
                <a:cs typeface="Calibri"/>
              </a:rPr>
              <a:t>digital </a:t>
            </a:r>
            <a:r>
              <a:rPr sz="2400" spc="-5" dirty="0">
                <a:latin typeface="Calibri"/>
                <a:cs typeface="Calibri"/>
              </a:rPr>
              <a:t>dengan </a:t>
            </a:r>
            <a:r>
              <a:rPr sz="2400" spc="-20" dirty="0">
                <a:latin typeface="Calibri"/>
                <a:cs typeface="Calibri"/>
              </a:rPr>
              <a:t>akurasi</a:t>
            </a:r>
            <a:r>
              <a:rPr sz="2400" spc="-2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peta.</a:t>
            </a:r>
            <a:endParaRPr sz="2400">
              <a:latin typeface="Calibri"/>
              <a:cs typeface="Calibri"/>
            </a:endParaRPr>
          </a:p>
          <a:p>
            <a:pPr marL="533400" marR="5080" lvl="1" indent="-177800">
              <a:lnSpc>
                <a:spcPts val="2600"/>
              </a:lnSpc>
              <a:spcBef>
                <a:spcPts val="439"/>
              </a:spcBef>
              <a:buClr>
                <a:srgbClr val="0000FF"/>
              </a:buClr>
              <a:buFont typeface="Arial"/>
              <a:buChar char="•"/>
              <a:tabLst>
                <a:tab pos="533400" algn="l"/>
              </a:tabLst>
            </a:pPr>
            <a:r>
              <a:rPr sz="2400" dirty="0">
                <a:latin typeface="Calibri"/>
                <a:cs typeface="Calibri"/>
              </a:rPr>
              <a:t>Satelit</a:t>
            </a:r>
            <a:r>
              <a:rPr sz="2400" baseline="24305" dirty="0">
                <a:latin typeface="Calibri"/>
                <a:cs typeface="Calibri"/>
              </a:rPr>
              <a:t>2 </a:t>
            </a:r>
            <a:r>
              <a:rPr sz="2400" spc="-5" dirty="0">
                <a:latin typeface="Calibri"/>
                <a:cs typeface="Calibri"/>
              </a:rPr>
              <a:t>yang ada </a:t>
            </a:r>
            <a:r>
              <a:rPr sz="2400" dirty="0">
                <a:latin typeface="Calibri"/>
                <a:cs typeface="Calibri"/>
              </a:rPr>
              <a:t>berbeda, </a:t>
            </a:r>
            <a:r>
              <a:rPr sz="2400" spc="-15" dirty="0">
                <a:latin typeface="Calibri"/>
                <a:cs typeface="Calibri"/>
              </a:rPr>
              <a:t>berdasar </a:t>
            </a:r>
            <a:r>
              <a:rPr sz="2400" spc="-10" dirty="0">
                <a:latin typeface="Calibri"/>
                <a:cs typeface="Calibri"/>
              </a:rPr>
              <a:t>seberapa </a:t>
            </a:r>
            <a:r>
              <a:rPr sz="2400" spc="5" dirty="0">
                <a:latin typeface="Calibri"/>
                <a:cs typeface="Calibri"/>
              </a:rPr>
              <a:t>detail </a:t>
            </a:r>
            <a:r>
              <a:rPr sz="2400" spc="-10" dirty="0">
                <a:latin typeface="Calibri"/>
                <a:cs typeface="Calibri"/>
              </a:rPr>
              <a:t>informasi  </a:t>
            </a:r>
            <a:r>
              <a:rPr sz="2400" spc="10" dirty="0">
                <a:latin typeface="Calibri"/>
                <a:cs typeface="Calibri"/>
              </a:rPr>
              <a:t>bisa </a:t>
            </a:r>
            <a:r>
              <a:rPr sz="2400" spc="5" dirty="0">
                <a:latin typeface="Calibri"/>
                <a:cs typeface="Calibri"/>
              </a:rPr>
              <a:t>didapat, </a:t>
            </a:r>
            <a:r>
              <a:rPr sz="2400" spc="-5" dirty="0">
                <a:latin typeface="Calibri"/>
                <a:cs typeface="Calibri"/>
              </a:rPr>
              <a:t>dan spektrum </a:t>
            </a:r>
            <a:r>
              <a:rPr sz="2400" dirty="0">
                <a:latin typeface="Calibri"/>
                <a:cs typeface="Calibri"/>
              </a:rPr>
              <a:t>elektromagnetik </a:t>
            </a:r>
            <a:r>
              <a:rPr sz="2400" spc="-5" dirty="0">
                <a:latin typeface="Calibri"/>
                <a:cs typeface="Calibri"/>
              </a:rPr>
              <a:t>yang</a:t>
            </a:r>
            <a:r>
              <a:rPr sz="2400" spc="-310" dirty="0">
                <a:latin typeface="Calibri"/>
                <a:cs typeface="Calibri"/>
              </a:rPr>
              <a:t> </a:t>
            </a:r>
            <a:r>
              <a:rPr sz="2400" spc="-130" dirty="0">
                <a:latin typeface="Calibri"/>
                <a:cs typeface="Calibri"/>
              </a:rPr>
              <a:t>di-­‐’rasakan’.</a:t>
            </a:r>
            <a:endParaRPr sz="2400">
              <a:latin typeface="Calibri"/>
              <a:cs typeface="Calibri"/>
            </a:endParaRPr>
          </a:p>
          <a:p>
            <a:pPr marL="533400" marR="240029" lvl="1" indent="-177800">
              <a:lnSpc>
                <a:spcPts val="2600"/>
              </a:lnSpc>
              <a:spcBef>
                <a:spcPts val="400"/>
              </a:spcBef>
              <a:buClr>
                <a:srgbClr val="0000FF"/>
              </a:buClr>
              <a:buFont typeface="Arial"/>
              <a:buChar char="•"/>
              <a:tabLst>
                <a:tab pos="533400" algn="l"/>
              </a:tabLst>
            </a:pPr>
            <a:r>
              <a:rPr sz="2400" spc="10" dirty="0">
                <a:latin typeface="Calibri"/>
                <a:cs typeface="Calibri"/>
              </a:rPr>
              <a:t>Sinyal</a:t>
            </a:r>
            <a:r>
              <a:rPr sz="2400" spc="15" baseline="24305" dirty="0">
                <a:latin typeface="Calibri"/>
                <a:cs typeface="Calibri"/>
              </a:rPr>
              <a:t>2 </a:t>
            </a:r>
            <a:r>
              <a:rPr sz="2400" spc="-15" dirty="0">
                <a:latin typeface="Calibri"/>
                <a:cs typeface="Calibri"/>
              </a:rPr>
              <a:t>dari </a:t>
            </a:r>
            <a:r>
              <a:rPr sz="2400" dirty="0">
                <a:latin typeface="Calibri"/>
                <a:cs typeface="Calibri"/>
              </a:rPr>
              <a:t>satelit </a:t>
            </a:r>
            <a:r>
              <a:rPr sz="2400" spc="-5" dirty="0">
                <a:latin typeface="Calibri"/>
                <a:cs typeface="Calibri"/>
              </a:rPr>
              <a:t>dipancarkan </a:t>
            </a:r>
            <a:r>
              <a:rPr sz="2400" spc="-50" dirty="0">
                <a:latin typeface="Calibri"/>
                <a:cs typeface="Calibri"/>
              </a:rPr>
              <a:t>ke </a:t>
            </a:r>
            <a:r>
              <a:rPr sz="2400" spc="-5" dirty="0">
                <a:latin typeface="Calibri"/>
                <a:cs typeface="Calibri"/>
              </a:rPr>
              <a:t>Stasiun Penerima </a:t>
            </a:r>
            <a:r>
              <a:rPr sz="2400" dirty="0">
                <a:latin typeface="Calibri"/>
                <a:cs typeface="Calibri"/>
              </a:rPr>
              <a:t>Bumi </a:t>
            </a:r>
            <a:r>
              <a:rPr sz="2400" spc="-1180" dirty="0">
                <a:latin typeface="Wingdings"/>
                <a:cs typeface="Wingdings"/>
              </a:rPr>
              <a:t></a:t>
            </a:r>
            <a:r>
              <a:rPr sz="2400" spc="-59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Calibri"/>
                <a:cs typeface="Calibri"/>
              </a:rPr>
              <a:t>kemudian </a:t>
            </a:r>
            <a:r>
              <a:rPr sz="2400" spc="5" dirty="0">
                <a:latin typeface="Calibri"/>
                <a:cs typeface="Calibri"/>
              </a:rPr>
              <a:t>sinyal</a:t>
            </a:r>
            <a:r>
              <a:rPr sz="2400" spc="7" baseline="24305" dirty="0">
                <a:latin typeface="Calibri"/>
                <a:cs typeface="Calibri"/>
              </a:rPr>
              <a:t>2 </a:t>
            </a:r>
            <a:r>
              <a:rPr sz="2400" spc="-5" dirty="0">
                <a:latin typeface="Calibri"/>
                <a:cs typeface="Calibri"/>
              </a:rPr>
              <a:t>tersebut </a:t>
            </a:r>
            <a:r>
              <a:rPr sz="2400" spc="-15" dirty="0">
                <a:latin typeface="Calibri"/>
                <a:cs typeface="Calibri"/>
              </a:rPr>
              <a:t>ditransformasikan </a:t>
            </a:r>
            <a:r>
              <a:rPr sz="2400" dirty="0">
                <a:latin typeface="Calibri"/>
                <a:cs typeface="Calibri"/>
              </a:rPr>
              <a:t>menjadi </a:t>
            </a:r>
            <a:r>
              <a:rPr sz="2400" spc="-15" dirty="0">
                <a:latin typeface="Calibri"/>
                <a:cs typeface="Calibri"/>
              </a:rPr>
              <a:t>suatu  </a:t>
            </a:r>
            <a:r>
              <a:rPr sz="2400" spc="-20" dirty="0">
                <a:latin typeface="Calibri"/>
                <a:cs typeface="Calibri"/>
              </a:rPr>
              <a:t>gambar</a:t>
            </a:r>
            <a:r>
              <a:rPr sz="2400" spc="15" dirty="0">
                <a:latin typeface="Calibri"/>
                <a:cs typeface="Calibri"/>
              </a:rPr>
              <a:t> </a:t>
            </a:r>
            <a:r>
              <a:rPr sz="2400" spc="10" dirty="0">
                <a:latin typeface="Calibri"/>
                <a:cs typeface="Calibri"/>
              </a:rPr>
              <a:t>digital.</a:t>
            </a:r>
            <a:endParaRPr sz="2400">
              <a:latin typeface="Calibri"/>
              <a:cs typeface="Calibri"/>
            </a:endParaRPr>
          </a:p>
          <a:p>
            <a:pPr marL="190500" indent="-177800">
              <a:spcBef>
                <a:spcPts val="1980"/>
              </a:spcBef>
              <a:buClr>
                <a:srgbClr val="0000FF"/>
              </a:buClr>
              <a:buFont typeface="Arial"/>
              <a:buChar char="•"/>
              <a:tabLst>
                <a:tab pos="190500" algn="l"/>
              </a:tabLst>
            </a:pPr>
            <a:r>
              <a:rPr sz="2400" b="1" i="1" spc="-5" dirty="0">
                <a:latin typeface="Calibri"/>
                <a:cs typeface="Calibri"/>
              </a:rPr>
              <a:t>GPS </a:t>
            </a:r>
            <a:r>
              <a:rPr sz="2400" i="1" spc="-25" dirty="0">
                <a:latin typeface="Calibri"/>
                <a:cs typeface="Calibri"/>
              </a:rPr>
              <a:t>dan </a:t>
            </a:r>
            <a:r>
              <a:rPr sz="2400" b="1" i="1" spc="20" dirty="0">
                <a:latin typeface="Calibri"/>
                <a:cs typeface="Calibri"/>
              </a:rPr>
              <a:t>RM </a:t>
            </a:r>
            <a:r>
              <a:rPr sz="2400" i="1" spc="-35" dirty="0">
                <a:latin typeface="Calibri"/>
                <a:cs typeface="Calibri"/>
              </a:rPr>
              <a:t>merupakan </a:t>
            </a:r>
            <a:r>
              <a:rPr sz="2400" i="1" spc="-30" dirty="0">
                <a:latin typeface="Calibri"/>
                <a:cs typeface="Calibri"/>
              </a:rPr>
              <a:t>sumber </a:t>
            </a:r>
            <a:r>
              <a:rPr sz="2400" b="1" i="1" u="sng" spc="2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input</a:t>
            </a:r>
            <a:r>
              <a:rPr sz="2400" b="1" i="1" spc="20" dirty="0">
                <a:latin typeface="Calibri"/>
                <a:cs typeface="Calibri"/>
              </a:rPr>
              <a:t> </a:t>
            </a:r>
            <a:r>
              <a:rPr sz="2400" i="1" spc="-20" dirty="0">
                <a:latin typeface="Calibri"/>
                <a:cs typeface="Calibri"/>
              </a:rPr>
              <a:t>data </a:t>
            </a:r>
            <a:r>
              <a:rPr sz="2400" i="1" spc="-25" dirty="0">
                <a:latin typeface="Calibri"/>
                <a:cs typeface="Calibri"/>
              </a:rPr>
              <a:t>untuk</a:t>
            </a:r>
            <a:r>
              <a:rPr sz="2400" i="1" spc="-75" dirty="0">
                <a:latin typeface="Calibri"/>
                <a:cs typeface="Calibri"/>
              </a:rPr>
              <a:t> </a:t>
            </a:r>
            <a:r>
              <a:rPr sz="2400" b="1" i="1" spc="-25" dirty="0">
                <a:latin typeface="Calibri"/>
                <a:cs typeface="Calibri"/>
              </a:rPr>
              <a:t>GIS</a:t>
            </a:r>
            <a:r>
              <a:rPr sz="2400" i="1" spc="-25" dirty="0">
                <a:latin typeface="Calibri"/>
                <a:cs typeface="Calibri"/>
              </a:rPr>
              <a:t>.</a:t>
            </a:r>
            <a:endParaRPr sz="2400">
              <a:latin typeface="Calibri"/>
              <a:cs typeface="Calibri"/>
            </a:endParaRPr>
          </a:p>
          <a:p>
            <a:pPr marL="190500" marR="1411605" indent="-177800">
              <a:lnSpc>
                <a:spcPts val="2600"/>
              </a:lnSpc>
              <a:spcBef>
                <a:spcPts val="840"/>
              </a:spcBef>
              <a:buClr>
                <a:srgbClr val="0000FF"/>
              </a:buClr>
              <a:buFont typeface="Arial"/>
              <a:buChar char="•"/>
              <a:tabLst>
                <a:tab pos="190500" algn="l"/>
              </a:tabLst>
            </a:pPr>
            <a:r>
              <a:rPr sz="2400" b="1" i="1" spc="-25" dirty="0">
                <a:latin typeface="Calibri"/>
                <a:cs typeface="Calibri"/>
              </a:rPr>
              <a:t>GIS </a:t>
            </a:r>
            <a:r>
              <a:rPr sz="2400" i="1" spc="-25" dirty="0">
                <a:latin typeface="Calibri"/>
                <a:cs typeface="Calibri"/>
              </a:rPr>
              <a:t>menyediakan </a:t>
            </a:r>
            <a:r>
              <a:rPr sz="2400" i="1" spc="-35" dirty="0">
                <a:latin typeface="Calibri"/>
                <a:cs typeface="Calibri"/>
              </a:rPr>
              <a:t>kemampuan </a:t>
            </a:r>
            <a:r>
              <a:rPr sz="2400" i="1" spc="-25" dirty="0">
                <a:latin typeface="Calibri"/>
                <a:cs typeface="Calibri"/>
              </a:rPr>
              <a:t>untuk </a:t>
            </a:r>
            <a:r>
              <a:rPr sz="2400" i="1" spc="-10" dirty="0">
                <a:latin typeface="Calibri"/>
                <a:cs typeface="Calibri"/>
              </a:rPr>
              <a:t>menyimpan </a:t>
            </a:r>
            <a:r>
              <a:rPr sz="2400" i="1" spc="-25" dirty="0">
                <a:latin typeface="Calibri"/>
                <a:cs typeface="Calibri"/>
              </a:rPr>
              <a:t>dan  </a:t>
            </a:r>
            <a:r>
              <a:rPr sz="2400" i="1" spc="-15" dirty="0">
                <a:latin typeface="Calibri"/>
                <a:cs typeface="Calibri"/>
              </a:rPr>
              <a:t>memanipulasi </a:t>
            </a:r>
            <a:r>
              <a:rPr sz="2400" i="1" spc="-20" dirty="0">
                <a:latin typeface="Calibri"/>
                <a:cs typeface="Calibri"/>
              </a:rPr>
              <a:t>data </a:t>
            </a:r>
            <a:r>
              <a:rPr sz="2400" b="1" i="1" spc="-5" dirty="0">
                <a:latin typeface="Calibri"/>
                <a:cs typeface="Calibri"/>
              </a:rPr>
              <a:t>GPS </a:t>
            </a:r>
            <a:r>
              <a:rPr sz="2400" i="1" spc="-25" dirty="0">
                <a:latin typeface="Calibri"/>
                <a:cs typeface="Calibri"/>
              </a:rPr>
              <a:t>dan</a:t>
            </a:r>
            <a:r>
              <a:rPr sz="2400" i="1" spc="-204" dirty="0">
                <a:latin typeface="Calibri"/>
                <a:cs typeface="Calibri"/>
              </a:rPr>
              <a:t> </a:t>
            </a:r>
            <a:r>
              <a:rPr sz="2400" b="1" i="1" spc="5" dirty="0">
                <a:latin typeface="Calibri"/>
                <a:cs typeface="Calibri"/>
              </a:rPr>
              <a:t>RS</a:t>
            </a:r>
            <a:r>
              <a:rPr sz="2400" i="1" spc="5" dirty="0">
                <a:latin typeface="Calibri"/>
                <a:cs typeface="Calibri"/>
              </a:rPr>
              <a:t>.</a:t>
            </a:r>
            <a:endParaRPr sz="24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1884476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56791" y="1425257"/>
            <a:ext cx="8328659" cy="1488440"/>
          </a:xfrm>
          <a:prstGeom prst="rect">
            <a:avLst/>
          </a:prstGeom>
        </p:spPr>
        <p:txBody>
          <a:bodyPr vert="horz" wrap="square" lIns="0" tIns="58419" rIns="0" bIns="0" rtlCol="0" anchor="ctr">
            <a:spAutoFit/>
          </a:bodyPr>
          <a:lstStyle/>
          <a:p>
            <a:pPr marL="342900" marR="503555" indent="-330200">
              <a:lnSpc>
                <a:spcPts val="2800"/>
              </a:lnSpc>
              <a:spcBef>
                <a:spcPts val="459"/>
              </a:spcBef>
              <a:tabLst>
                <a:tab pos="342265" algn="l"/>
              </a:tabLst>
            </a:pPr>
            <a:r>
              <a:rPr sz="2600" spc="-725" dirty="0">
                <a:latin typeface="Wingdings 2"/>
                <a:cs typeface="Wingdings 2"/>
              </a:rPr>
              <a:t></a:t>
            </a:r>
            <a:r>
              <a:rPr sz="2600" spc="-725" dirty="0">
                <a:latin typeface="Times New Roman"/>
                <a:cs typeface="Times New Roman"/>
              </a:rPr>
              <a:t>	</a:t>
            </a:r>
            <a:r>
              <a:rPr sz="2600" spc="-5" dirty="0"/>
              <a:t>Interchange</a:t>
            </a:r>
            <a:r>
              <a:rPr sz="2600" spc="-105" dirty="0"/>
              <a:t> </a:t>
            </a:r>
            <a:r>
              <a:rPr sz="2600" spc="-10" dirty="0"/>
              <a:t>Data</a:t>
            </a:r>
            <a:r>
              <a:rPr sz="2600" spc="25" dirty="0"/>
              <a:t> </a:t>
            </a:r>
            <a:r>
              <a:rPr sz="2600" spc="-10" dirty="0"/>
              <a:t>Formats: </a:t>
            </a:r>
            <a:r>
              <a:rPr sz="2600" spc="20" dirty="0">
                <a:latin typeface="Calibri"/>
                <a:cs typeface="Calibri"/>
              </a:rPr>
              <a:t>Untuk</a:t>
            </a:r>
            <a:r>
              <a:rPr sz="2600" spc="-175" dirty="0">
                <a:latin typeface="Calibri"/>
                <a:cs typeface="Calibri"/>
              </a:rPr>
              <a:t> </a:t>
            </a:r>
            <a:r>
              <a:rPr sz="2600" spc="20" dirty="0">
                <a:latin typeface="Calibri"/>
                <a:cs typeface="Calibri"/>
              </a:rPr>
              <a:t>dpt</a:t>
            </a:r>
            <a:r>
              <a:rPr sz="2600" spc="-7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menukarkan</a:t>
            </a:r>
            <a:r>
              <a:rPr sz="2600" spc="-15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data  </a:t>
            </a:r>
            <a:r>
              <a:rPr sz="2600" spc="-20" dirty="0">
                <a:latin typeface="Calibri"/>
                <a:cs typeface="Calibri"/>
              </a:rPr>
              <a:t>spasal </a:t>
            </a:r>
            <a:r>
              <a:rPr sz="2600" spc="-10" dirty="0">
                <a:latin typeface="Calibri"/>
                <a:cs typeface="Calibri"/>
              </a:rPr>
              <a:t>dan </a:t>
            </a:r>
            <a:r>
              <a:rPr sz="2600" dirty="0">
                <a:latin typeface="Calibri"/>
                <a:cs typeface="Calibri"/>
              </a:rPr>
              <a:t>atribut </a:t>
            </a:r>
            <a:r>
              <a:rPr sz="2600" spc="-10" dirty="0">
                <a:latin typeface="Calibri"/>
                <a:cs typeface="Calibri"/>
              </a:rPr>
              <a:t>antar berbagai </a:t>
            </a:r>
            <a:r>
              <a:rPr sz="2600" spc="15" dirty="0">
                <a:latin typeface="Calibri"/>
                <a:cs typeface="Calibri"/>
              </a:rPr>
              <a:t>tipe</a:t>
            </a:r>
            <a:r>
              <a:rPr sz="2600" spc="-2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SIG.</a:t>
            </a:r>
            <a:endParaRPr sz="2600">
              <a:latin typeface="Calibri"/>
              <a:cs typeface="Calibri"/>
            </a:endParaRPr>
          </a:p>
          <a:p>
            <a:pPr marL="342900" marR="5080" indent="-330200">
              <a:lnSpc>
                <a:spcPts val="2800"/>
              </a:lnSpc>
              <a:tabLst>
                <a:tab pos="342265" algn="l"/>
              </a:tabLst>
            </a:pPr>
            <a:r>
              <a:rPr sz="2600" spc="-725" dirty="0">
                <a:latin typeface="Wingdings 2"/>
                <a:cs typeface="Wingdings 2"/>
              </a:rPr>
              <a:t></a:t>
            </a:r>
            <a:r>
              <a:rPr sz="2600" spc="-725" dirty="0">
                <a:latin typeface="Times New Roman"/>
                <a:cs typeface="Times New Roman"/>
              </a:rPr>
              <a:t>	</a:t>
            </a:r>
            <a:r>
              <a:rPr sz="2600" spc="-10" dirty="0">
                <a:latin typeface="Calibri"/>
                <a:cs typeface="Calibri"/>
              </a:rPr>
              <a:t>Pengembang </a:t>
            </a:r>
            <a:r>
              <a:rPr sz="2600" spc="-20" dirty="0">
                <a:latin typeface="Calibri"/>
                <a:cs typeface="Calibri"/>
              </a:rPr>
              <a:t>perangkat </a:t>
            </a:r>
            <a:r>
              <a:rPr sz="2600" dirty="0">
                <a:latin typeface="Calibri"/>
                <a:cs typeface="Calibri"/>
              </a:rPr>
              <a:t>lunak </a:t>
            </a:r>
            <a:r>
              <a:rPr sz="2600" spc="15" dirty="0">
                <a:latin typeface="Calibri"/>
                <a:cs typeface="Calibri"/>
              </a:rPr>
              <a:t>SIG </a:t>
            </a:r>
            <a:r>
              <a:rPr sz="2600" spc="-5" dirty="0">
                <a:latin typeface="Calibri"/>
                <a:cs typeface="Calibri"/>
              </a:rPr>
              <a:t>telah </a:t>
            </a:r>
            <a:r>
              <a:rPr sz="2600" dirty="0">
                <a:latin typeface="Calibri"/>
                <a:cs typeface="Calibri"/>
              </a:rPr>
              <a:t>menetapkan</a:t>
            </a:r>
            <a:r>
              <a:rPr sz="2600" spc="-270" dirty="0">
                <a:latin typeface="Calibri"/>
                <a:cs typeface="Calibri"/>
              </a:rPr>
              <a:t> </a:t>
            </a:r>
            <a:r>
              <a:rPr sz="2600" spc="-20" dirty="0">
                <a:latin typeface="Calibri"/>
                <a:cs typeface="Calibri"/>
              </a:rPr>
              <a:t>format  </a:t>
            </a:r>
            <a:r>
              <a:rPr sz="2600" spc="-15" dirty="0">
                <a:latin typeface="Calibri"/>
                <a:cs typeface="Calibri"/>
              </a:rPr>
              <a:t>pertukaran </a:t>
            </a:r>
            <a:r>
              <a:rPr sz="2600" dirty="0">
                <a:latin typeface="Calibri"/>
                <a:cs typeface="Calibri"/>
              </a:rPr>
              <a:t>data </a:t>
            </a:r>
            <a:r>
              <a:rPr sz="2600" spc="-20" dirty="0">
                <a:latin typeface="Calibri"/>
                <a:cs typeface="Calibri"/>
              </a:rPr>
              <a:t>spasial </a:t>
            </a:r>
            <a:r>
              <a:rPr sz="2600" dirty="0">
                <a:latin typeface="Calibri"/>
                <a:cs typeface="Calibri"/>
              </a:rPr>
              <a:t>yang</a:t>
            </a:r>
            <a:r>
              <a:rPr sz="2600" spc="35" dirty="0">
                <a:latin typeface="Calibri"/>
                <a:cs typeface="Calibri"/>
              </a:rPr>
              <a:t> </a:t>
            </a:r>
            <a:r>
              <a:rPr sz="2600" spc="-95" dirty="0">
                <a:latin typeface="Calibri"/>
                <a:cs typeface="Calibri"/>
              </a:rPr>
              <a:t>di-­‐standarisasi.</a:t>
            </a:r>
            <a:endParaRPr sz="26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256977" y="3461844"/>
            <a:ext cx="6120815" cy="246336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936734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68500" y="596900"/>
            <a:ext cx="1816100" cy="965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289300" y="596900"/>
            <a:ext cx="2349500" cy="965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231391" y="712693"/>
            <a:ext cx="3109595" cy="528320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spc="-5" dirty="0">
                <a:latin typeface="Calibri Light"/>
                <a:cs typeface="Calibri Light"/>
              </a:rPr>
              <a:t>Contoh </a:t>
            </a:r>
            <a:r>
              <a:rPr sz="3300" spc="10" dirty="0">
                <a:latin typeface="Calibri Light"/>
                <a:cs typeface="Calibri Light"/>
              </a:rPr>
              <a:t>Data</a:t>
            </a:r>
            <a:r>
              <a:rPr sz="3300" spc="-215" dirty="0">
                <a:latin typeface="Calibri Light"/>
                <a:cs typeface="Calibri Light"/>
              </a:rPr>
              <a:t> </a:t>
            </a:r>
            <a:r>
              <a:rPr sz="3300" spc="-15" dirty="0">
                <a:latin typeface="Calibri Light"/>
                <a:cs typeface="Calibri Light"/>
              </a:rPr>
              <a:t>Input</a:t>
            </a:r>
            <a:endParaRPr sz="3300">
              <a:latin typeface="Calibri Light"/>
              <a:cs typeface="Calibri Light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667000" y="1219201"/>
            <a:ext cx="7239000" cy="54355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7950883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998027" y="1323657"/>
            <a:ext cx="8426450" cy="4292600"/>
          </a:xfrm>
          <a:prstGeom prst="rect">
            <a:avLst/>
          </a:prstGeom>
        </p:spPr>
        <p:txBody>
          <a:bodyPr vert="horz" wrap="square" lIns="0" tIns="54610" rIns="0" bIns="0" rtlCol="0">
            <a:spAutoFit/>
          </a:bodyPr>
          <a:lstStyle/>
          <a:p>
            <a:pPr marL="190500" marR="5080" indent="-177800">
              <a:lnSpc>
                <a:spcPct val="88500"/>
              </a:lnSpc>
              <a:spcBef>
                <a:spcPts val="430"/>
              </a:spcBef>
              <a:buFont typeface="Arial"/>
              <a:buChar char="•"/>
              <a:tabLst>
                <a:tab pos="190500" algn="l"/>
              </a:tabLst>
            </a:pPr>
            <a:r>
              <a:rPr sz="2400" spc="5" dirty="0">
                <a:latin typeface="Calibri"/>
                <a:cs typeface="Calibri"/>
              </a:rPr>
              <a:t>Menampilkan </a:t>
            </a:r>
            <a:r>
              <a:rPr sz="2400" spc="-5" dirty="0">
                <a:latin typeface="Calibri"/>
                <a:cs typeface="Calibri"/>
              </a:rPr>
              <a:t>/menghasilkan </a:t>
            </a:r>
            <a:r>
              <a:rPr sz="2400" spc="-20" dirty="0">
                <a:latin typeface="Calibri"/>
                <a:cs typeface="Calibri"/>
              </a:rPr>
              <a:t>keluaran </a:t>
            </a:r>
            <a:r>
              <a:rPr sz="2400" spc="5" dirty="0">
                <a:latin typeface="Calibri"/>
                <a:cs typeface="Calibri"/>
              </a:rPr>
              <a:t>seluruh </a:t>
            </a:r>
            <a:r>
              <a:rPr sz="2400" spc="-15" dirty="0">
                <a:latin typeface="Calibri"/>
                <a:cs typeface="Calibri"/>
              </a:rPr>
              <a:t>/sebagian</a:t>
            </a:r>
            <a:r>
              <a:rPr sz="2400" spc="-26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basisdata  </a:t>
            </a:r>
            <a:r>
              <a:rPr sz="2400" spc="5" dirty="0">
                <a:latin typeface="Calibri"/>
                <a:cs typeface="Calibri"/>
              </a:rPr>
              <a:t>baik </a:t>
            </a:r>
            <a:r>
              <a:rPr sz="2400" spc="25" dirty="0">
                <a:latin typeface="Calibri"/>
                <a:cs typeface="Calibri"/>
              </a:rPr>
              <a:t>dlm </a:t>
            </a:r>
            <a:r>
              <a:rPr sz="2400" spc="15" dirty="0">
                <a:latin typeface="Calibri"/>
                <a:cs typeface="Calibri"/>
              </a:rPr>
              <a:t>bentuk </a:t>
            </a:r>
            <a:r>
              <a:rPr sz="2400" dirty="0">
                <a:latin typeface="Calibri"/>
                <a:cs typeface="Calibri"/>
              </a:rPr>
              <a:t>softcopy </a:t>
            </a:r>
            <a:r>
              <a:rPr sz="2400" spc="-130" dirty="0">
                <a:latin typeface="Calibri"/>
                <a:cs typeface="Calibri"/>
              </a:rPr>
              <a:t>(on-­‐screen </a:t>
            </a:r>
            <a:r>
              <a:rPr sz="2400" spc="15" dirty="0">
                <a:latin typeface="Calibri"/>
                <a:cs typeface="Calibri"/>
              </a:rPr>
              <a:t>or </a:t>
            </a:r>
            <a:r>
              <a:rPr sz="2400" spc="10" dirty="0">
                <a:latin typeface="Calibri"/>
                <a:cs typeface="Calibri"/>
              </a:rPr>
              <a:t>electronic file) </a:t>
            </a:r>
            <a:r>
              <a:rPr sz="2400" spc="-30" dirty="0">
                <a:latin typeface="Calibri"/>
                <a:cs typeface="Calibri"/>
              </a:rPr>
              <a:t>atau  </a:t>
            </a:r>
            <a:r>
              <a:rPr sz="2400" dirty="0">
                <a:latin typeface="Calibri"/>
                <a:cs typeface="Calibri"/>
              </a:rPr>
              <a:t>hardcopy </a:t>
            </a:r>
            <a:r>
              <a:rPr sz="2400" spc="-5" dirty="0">
                <a:latin typeface="Calibri"/>
                <a:cs typeface="Calibri"/>
              </a:rPr>
              <a:t>(paper </a:t>
            </a:r>
            <a:r>
              <a:rPr sz="2400" spc="15" dirty="0">
                <a:latin typeface="Calibri"/>
                <a:cs typeface="Calibri"/>
              </a:rPr>
              <a:t>or</a:t>
            </a:r>
            <a:r>
              <a:rPr sz="2400" spc="-19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film).</a:t>
            </a:r>
            <a:endParaRPr sz="2400">
              <a:latin typeface="Calibri"/>
              <a:cs typeface="Calibri"/>
            </a:endParaRPr>
          </a:p>
          <a:p>
            <a:pPr marL="190500" marR="884555" indent="-177800">
              <a:lnSpc>
                <a:spcPts val="2600"/>
              </a:lnSpc>
              <a:spcBef>
                <a:spcPts val="840"/>
              </a:spcBef>
              <a:buFont typeface="Arial"/>
              <a:buChar char="•"/>
              <a:tabLst>
                <a:tab pos="190500" algn="l"/>
              </a:tabLst>
            </a:pPr>
            <a:r>
              <a:rPr sz="2400" spc="-10" dirty="0">
                <a:latin typeface="Calibri"/>
                <a:cs typeface="Calibri"/>
              </a:rPr>
              <a:t>Perlu </a:t>
            </a:r>
            <a:r>
              <a:rPr sz="2400" spc="20" dirty="0">
                <a:latin typeface="Calibri"/>
                <a:cs typeface="Calibri"/>
              </a:rPr>
              <a:t>untuk </a:t>
            </a:r>
            <a:r>
              <a:rPr sz="2400" spc="-5" dirty="0">
                <a:latin typeface="Calibri"/>
                <a:cs typeface="Calibri"/>
              </a:rPr>
              <a:t>mengkaji kualitas, </a:t>
            </a:r>
            <a:r>
              <a:rPr sz="2400" spc="-15" dirty="0">
                <a:latin typeface="Calibri"/>
                <a:cs typeface="Calibri"/>
              </a:rPr>
              <a:t>akurasi, </a:t>
            </a:r>
            <a:r>
              <a:rPr sz="2400" spc="-5" dirty="0">
                <a:latin typeface="Calibri"/>
                <a:cs typeface="Calibri"/>
              </a:rPr>
              <a:t>dan </a:t>
            </a:r>
            <a:r>
              <a:rPr sz="2400" spc="-15" dirty="0">
                <a:latin typeface="Calibri"/>
                <a:cs typeface="Calibri"/>
              </a:rPr>
              <a:t>kemudahan</a:t>
            </a:r>
            <a:r>
              <a:rPr sz="2400" spc="-200" dirty="0">
                <a:latin typeface="Calibri"/>
                <a:cs typeface="Calibri"/>
              </a:rPr>
              <a:t> </a:t>
            </a:r>
            <a:r>
              <a:rPr sz="2400" spc="25" dirty="0">
                <a:latin typeface="Calibri"/>
                <a:cs typeface="Calibri"/>
              </a:rPr>
              <a:t>dlm  </a:t>
            </a:r>
            <a:r>
              <a:rPr sz="2400" dirty="0">
                <a:latin typeface="Calibri"/>
                <a:cs typeface="Calibri"/>
              </a:rPr>
              <a:t>penggunaannya</a:t>
            </a:r>
            <a:r>
              <a:rPr sz="2400" spc="-195" dirty="0">
                <a:latin typeface="Calibri"/>
                <a:cs typeface="Calibri"/>
              </a:rPr>
              <a:t> </a:t>
            </a:r>
            <a:r>
              <a:rPr sz="2400" spc="10" dirty="0">
                <a:latin typeface="Calibri"/>
                <a:cs typeface="Calibri"/>
              </a:rPr>
              <a:t>utk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menghasilkan </a:t>
            </a:r>
            <a:r>
              <a:rPr sz="2400" spc="20" dirty="0">
                <a:latin typeface="Calibri"/>
                <a:cs typeface="Calibri"/>
              </a:rPr>
              <a:t>output</a:t>
            </a:r>
            <a:r>
              <a:rPr sz="2400" spc="-150" dirty="0">
                <a:latin typeface="Calibri"/>
                <a:cs typeface="Calibri"/>
              </a:rPr>
              <a:t> </a:t>
            </a:r>
            <a:r>
              <a:rPr sz="2400" spc="5" dirty="0">
                <a:latin typeface="Calibri"/>
                <a:cs typeface="Calibri"/>
              </a:rPr>
              <a:t>yg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spc="20" dirty="0">
                <a:latin typeface="Calibri"/>
                <a:cs typeface="Calibri"/>
              </a:rPr>
              <a:t>diinginkan.</a:t>
            </a:r>
            <a:endParaRPr sz="2400">
              <a:latin typeface="Calibri"/>
              <a:cs typeface="Calibri"/>
            </a:endParaRPr>
          </a:p>
          <a:p>
            <a:pPr marL="190500" marR="449580" indent="-177800">
              <a:lnSpc>
                <a:spcPts val="2600"/>
              </a:lnSpc>
              <a:spcBef>
                <a:spcPts val="800"/>
              </a:spcBef>
              <a:buFont typeface="Arial"/>
              <a:buChar char="•"/>
              <a:tabLst>
                <a:tab pos="190500" algn="l"/>
              </a:tabLst>
            </a:pPr>
            <a:r>
              <a:rPr sz="2400" dirty="0">
                <a:latin typeface="Calibri"/>
                <a:cs typeface="Calibri"/>
              </a:rPr>
              <a:t>Umumnya</a:t>
            </a:r>
            <a:r>
              <a:rPr sz="2400" spc="-9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sistem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berbasiskan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5" dirty="0">
                <a:latin typeface="Calibri"/>
                <a:cs typeface="Calibri"/>
              </a:rPr>
              <a:t>vektor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spc="5" dirty="0">
                <a:latin typeface="Calibri"/>
                <a:cs typeface="Calibri"/>
              </a:rPr>
              <a:t>yg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spc="20" dirty="0">
                <a:latin typeface="Calibri"/>
                <a:cs typeface="Calibri"/>
              </a:rPr>
              <a:t>dpt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menghasilkan</a:t>
            </a:r>
            <a:r>
              <a:rPr sz="2400" spc="-105" dirty="0">
                <a:latin typeface="Calibri"/>
                <a:cs typeface="Calibri"/>
              </a:rPr>
              <a:t> </a:t>
            </a:r>
            <a:r>
              <a:rPr sz="2400" spc="5" dirty="0">
                <a:latin typeface="Calibri"/>
                <a:cs typeface="Calibri"/>
              </a:rPr>
              <a:t>peta  </a:t>
            </a:r>
            <a:r>
              <a:rPr sz="2400" dirty="0">
                <a:latin typeface="Calibri"/>
                <a:cs typeface="Calibri"/>
              </a:rPr>
              <a:t>berkualitas </a:t>
            </a:r>
            <a:r>
              <a:rPr sz="2400" spc="25" dirty="0">
                <a:latin typeface="Calibri"/>
                <a:cs typeface="Calibri"/>
              </a:rPr>
              <a:t>lebih </a:t>
            </a:r>
            <a:r>
              <a:rPr sz="2400" dirty="0">
                <a:latin typeface="Calibri"/>
                <a:cs typeface="Calibri"/>
              </a:rPr>
              <a:t>tinggi </a:t>
            </a:r>
            <a:r>
              <a:rPr sz="2400" spc="-15" dirty="0">
                <a:latin typeface="Calibri"/>
                <a:cs typeface="Calibri"/>
              </a:rPr>
              <a:t>dari </a:t>
            </a:r>
            <a:r>
              <a:rPr sz="2400" spc="5" dirty="0">
                <a:latin typeface="Calibri"/>
                <a:cs typeface="Calibri"/>
              </a:rPr>
              <a:t>pada </a:t>
            </a:r>
            <a:r>
              <a:rPr sz="2400" spc="-10" dirty="0">
                <a:latin typeface="Calibri"/>
                <a:cs typeface="Calibri"/>
              </a:rPr>
              <a:t>sistem berbasiskan</a:t>
            </a:r>
            <a:r>
              <a:rPr sz="2400" spc="-260" dirty="0">
                <a:latin typeface="Calibri"/>
                <a:cs typeface="Calibri"/>
              </a:rPr>
              <a:t> </a:t>
            </a:r>
            <a:r>
              <a:rPr sz="2400" spc="-55" dirty="0">
                <a:latin typeface="Calibri"/>
                <a:cs typeface="Calibri"/>
              </a:rPr>
              <a:t>raster.</a:t>
            </a:r>
            <a:endParaRPr sz="2400">
              <a:latin typeface="Calibri"/>
              <a:cs typeface="Calibri"/>
            </a:endParaRPr>
          </a:p>
          <a:p>
            <a:pPr marL="190500" indent="-177800">
              <a:spcBef>
                <a:spcPts val="480"/>
              </a:spcBef>
              <a:buFont typeface="Arial"/>
              <a:buChar char="•"/>
              <a:tabLst>
                <a:tab pos="190500" algn="l"/>
              </a:tabLst>
            </a:pPr>
            <a:r>
              <a:rPr sz="2400" b="1" spc="-10" dirty="0">
                <a:latin typeface="Calibri"/>
                <a:cs typeface="Calibri"/>
              </a:rPr>
              <a:t>Data </a:t>
            </a:r>
            <a:r>
              <a:rPr sz="2400" b="1" spc="-5" dirty="0">
                <a:latin typeface="Calibri"/>
                <a:cs typeface="Calibri"/>
              </a:rPr>
              <a:t>Output Devices:</a:t>
            </a:r>
            <a:endParaRPr sz="2400">
              <a:latin typeface="Calibri"/>
              <a:cs typeface="Calibri"/>
            </a:endParaRPr>
          </a:p>
          <a:p>
            <a:pPr marL="533400" lvl="1" indent="-177800">
              <a:spcBef>
                <a:spcPts val="220"/>
              </a:spcBef>
              <a:buFont typeface="Arial"/>
              <a:buChar char="•"/>
              <a:tabLst>
                <a:tab pos="533400" algn="l"/>
              </a:tabLst>
            </a:pPr>
            <a:r>
              <a:rPr sz="2000" spc="-15" dirty="0">
                <a:latin typeface="Calibri"/>
                <a:cs typeface="Calibri"/>
              </a:rPr>
              <a:t>Pen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10" dirty="0">
                <a:latin typeface="Calibri"/>
                <a:cs typeface="Calibri"/>
              </a:rPr>
              <a:t>Plotters,</a:t>
            </a:r>
            <a:r>
              <a:rPr sz="2000" spc="-155" dirty="0">
                <a:latin typeface="Calibri"/>
                <a:cs typeface="Calibri"/>
              </a:rPr>
              <a:t> </a:t>
            </a:r>
            <a:r>
              <a:rPr sz="2000" spc="10" dirty="0">
                <a:latin typeface="Calibri"/>
                <a:cs typeface="Calibri"/>
              </a:rPr>
              <a:t>Ink</a:t>
            </a:r>
            <a:r>
              <a:rPr sz="2000" spc="-65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Jet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spc="10" dirty="0">
                <a:latin typeface="Calibri"/>
                <a:cs typeface="Calibri"/>
              </a:rPr>
              <a:t>Plotters,</a:t>
            </a:r>
            <a:r>
              <a:rPr sz="2000" spc="-155" dirty="0">
                <a:latin typeface="Calibri"/>
                <a:cs typeface="Calibri"/>
              </a:rPr>
              <a:t> </a:t>
            </a:r>
            <a:r>
              <a:rPr sz="2000" spc="15" dirty="0">
                <a:latin typeface="Calibri"/>
                <a:cs typeface="Calibri"/>
              </a:rPr>
              <a:t>Thermal</a:t>
            </a:r>
            <a:r>
              <a:rPr sz="2000" spc="-114" dirty="0">
                <a:latin typeface="Calibri"/>
                <a:cs typeface="Calibri"/>
              </a:rPr>
              <a:t> </a:t>
            </a:r>
            <a:r>
              <a:rPr sz="2000" spc="10" dirty="0">
                <a:latin typeface="Calibri"/>
                <a:cs typeface="Calibri"/>
              </a:rPr>
              <a:t>Plotters</a:t>
            </a:r>
            <a:endParaRPr sz="2000">
              <a:latin typeface="Calibri"/>
              <a:cs typeface="Calibri"/>
            </a:endParaRPr>
          </a:p>
          <a:p>
            <a:pPr marL="533400" lvl="1" indent="-177800">
              <a:spcBef>
                <a:spcPts val="100"/>
              </a:spcBef>
              <a:buFont typeface="Arial"/>
              <a:buChar char="•"/>
              <a:tabLst>
                <a:tab pos="533400" algn="l"/>
              </a:tabLst>
            </a:pPr>
            <a:r>
              <a:rPr sz="2000" spc="10" dirty="0">
                <a:latin typeface="Calibri"/>
                <a:cs typeface="Calibri"/>
              </a:rPr>
              <a:t>B/W </a:t>
            </a:r>
            <a:r>
              <a:rPr sz="2000" dirty="0">
                <a:latin typeface="Calibri"/>
                <a:cs typeface="Calibri"/>
              </a:rPr>
              <a:t>&amp; </a:t>
            </a:r>
            <a:r>
              <a:rPr sz="2000" spc="30" dirty="0">
                <a:latin typeface="Calibri"/>
                <a:cs typeface="Calibri"/>
              </a:rPr>
              <a:t>Color</a:t>
            </a:r>
            <a:r>
              <a:rPr sz="2000" spc="-300" dirty="0">
                <a:latin typeface="Calibri"/>
                <a:cs typeface="Calibri"/>
              </a:rPr>
              <a:t> </a:t>
            </a:r>
            <a:r>
              <a:rPr sz="2000" spc="10" dirty="0">
                <a:latin typeface="Calibri"/>
                <a:cs typeface="Calibri"/>
              </a:rPr>
              <a:t>Printers</a:t>
            </a:r>
            <a:endParaRPr sz="2000">
              <a:latin typeface="Calibri"/>
              <a:cs typeface="Calibri"/>
            </a:endParaRPr>
          </a:p>
          <a:p>
            <a:pPr marL="533400" lvl="1" indent="-177800">
              <a:spcBef>
                <a:spcPts val="200"/>
              </a:spcBef>
              <a:buFont typeface="Arial"/>
              <a:buChar char="•"/>
              <a:tabLst>
                <a:tab pos="533400" algn="l"/>
              </a:tabLst>
            </a:pPr>
            <a:r>
              <a:rPr sz="2000" spc="15" dirty="0">
                <a:latin typeface="Calibri"/>
                <a:cs typeface="Calibri"/>
              </a:rPr>
              <a:t>Electrostatic</a:t>
            </a:r>
            <a:r>
              <a:rPr sz="2000" spc="-225" dirty="0">
                <a:latin typeface="Calibri"/>
                <a:cs typeface="Calibri"/>
              </a:rPr>
              <a:t> </a:t>
            </a:r>
            <a:r>
              <a:rPr sz="2000" spc="10" dirty="0">
                <a:latin typeface="Calibri"/>
                <a:cs typeface="Calibri"/>
              </a:rPr>
              <a:t>Plotters</a:t>
            </a:r>
            <a:endParaRPr sz="2000">
              <a:latin typeface="Calibri"/>
              <a:cs typeface="Calibri"/>
            </a:endParaRPr>
          </a:p>
          <a:p>
            <a:pPr marL="533400" lvl="1" indent="-177800">
              <a:spcBef>
                <a:spcPts val="100"/>
              </a:spcBef>
              <a:buFont typeface="Arial"/>
              <a:buChar char="•"/>
              <a:tabLst>
                <a:tab pos="533400" algn="l"/>
              </a:tabLst>
            </a:pPr>
            <a:r>
              <a:rPr sz="2000" spc="10" dirty="0">
                <a:latin typeface="Calibri"/>
                <a:cs typeface="Calibri"/>
              </a:rPr>
              <a:t>Optical </a:t>
            </a:r>
            <a:r>
              <a:rPr sz="2000" spc="15" dirty="0">
                <a:latin typeface="Calibri"/>
                <a:cs typeface="Calibri"/>
              </a:rPr>
              <a:t>Film</a:t>
            </a:r>
            <a:r>
              <a:rPr sz="2000" spc="-18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Writers</a:t>
            </a:r>
            <a:endParaRPr sz="20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08101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dirty="0" smtClean="0">
                <a:latin typeface="Kozuka Gothic Pro B" panose="020B0800000000000000" pitchFamily="34" charset="-128"/>
                <a:ea typeface="Kozuka Gothic Pro B" panose="020B0800000000000000" pitchFamily="34" charset="-128"/>
              </a:rPr>
              <a:t>Google Map </a:t>
            </a:r>
            <a:r>
              <a:rPr lang="en-US" sz="6000" b="1" dirty="0" err="1" smtClean="0">
                <a:latin typeface="Kozuka Gothic Pro B" panose="020B0800000000000000" pitchFamily="34" charset="-128"/>
                <a:ea typeface="Kozuka Gothic Pro B" panose="020B0800000000000000" pitchFamily="34" charset="-128"/>
              </a:rPr>
              <a:t>Api</a:t>
            </a:r>
            <a:endParaRPr lang="en-US" sz="6000" b="1" dirty="0">
              <a:latin typeface="Kozuka Gothic Pro B" panose="020B0800000000000000" pitchFamily="34" charset="-128"/>
              <a:ea typeface="Kozuka Gothic Pro B" panose="020B0800000000000000" pitchFamily="34" charset="-128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24561" b="41468"/>
          <a:stretch/>
        </p:blipFill>
        <p:spPr>
          <a:xfrm>
            <a:off x="0" y="5648446"/>
            <a:ext cx="12192000" cy="120229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" y="1387626"/>
            <a:ext cx="12153900" cy="5463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104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68500" y="596900"/>
            <a:ext cx="2336800" cy="965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231391" y="712693"/>
            <a:ext cx="1774825" cy="528320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spc="-30" dirty="0">
                <a:solidFill>
                  <a:srgbClr val="FFFFFF"/>
                </a:solidFill>
                <a:latin typeface="Calibri Light"/>
                <a:cs typeface="Calibri Light"/>
              </a:rPr>
              <a:t>Proses</a:t>
            </a:r>
            <a:r>
              <a:rPr sz="3300" spc="15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3300" spc="-5" dirty="0">
                <a:solidFill>
                  <a:srgbClr val="FFFFFF"/>
                </a:solidFill>
                <a:latin typeface="Calibri Light"/>
                <a:cs typeface="Calibri Light"/>
              </a:rPr>
              <a:t>SIG</a:t>
            </a:r>
            <a:endParaRPr sz="3300">
              <a:latin typeface="Calibri Light"/>
              <a:cs typeface="Calibri Light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111500" y="1574800"/>
            <a:ext cx="2349500" cy="13589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029698" y="2565431"/>
            <a:ext cx="796290" cy="736600"/>
          </a:xfrm>
          <a:custGeom>
            <a:avLst/>
            <a:gdLst/>
            <a:ahLst/>
            <a:cxnLst/>
            <a:rect l="l" t="t" r="r" b="b"/>
            <a:pathLst>
              <a:path w="796290" h="736600">
                <a:moveTo>
                  <a:pt x="26649" y="0"/>
                </a:moveTo>
                <a:lnTo>
                  <a:pt x="16674" y="1495"/>
                </a:lnTo>
                <a:lnTo>
                  <a:pt x="8336" y="6524"/>
                </a:lnTo>
                <a:lnTo>
                  <a:pt x="2492" y="14313"/>
                </a:lnTo>
                <a:lnTo>
                  <a:pt x="0" y="24086"/>
                </a:lnTo>
                <a:lnTo>
                  <a:pt x="1495" y="34062"/>
                </a:lnTo>
                <a:lnTo>
                  <a:pt x="6525" y="42400"/>
                </a:lnTo>
                <a:lnTo>
                  <a:pt x="14313" y="48244"/>
                </a:lnTo>
                <a:lnTo>
                  <a:pt x="24086" y="50736"/>
                </a:lnTo>
                <a:lnTo>
                  <a:pt x="96808" y="54408"/>
                </a:lnTo>
                <a:lnTo>
                  <a:pt x="164875" y="64926"/>
                </a:lnTo>
                <a:lnTo>
                  <a:pt x="230544" y="81940"/>
                </a:lnTo>
                <a:lnTo>
                  <a:pt x="293484" y="105107"/>
                </a:lnTo>
                <a:lnTo>
                  <a:pt x="353362" y="134085"/>
                </a:lnTo>
                <a:lnTo>
                  <a:pt x="409840" y="168532"/>
                </a:lnTo>
                <a:lnTo>
                  <a:pt x="462569" y="208107"/>
                </a:lnTo>
                <a:lnTo>
                  <a:pt x="511204" y="252463"/>
                </a:lnTo>
                <a:lnTo>
                  <a:pt x="555395" y="301254"/>
                </a:lnTo>
                <a:lnTo>
                  <a:pt x="594793" y="354131"/>
                </a:lnTo>
                <a:lnTo>
                  <a:pt x="629052" y="410747"/>
                </a:lnTo>
                <a:lnTo>
                  <a:pt x="657825" y="470752"/>
                </a:lnTo>
                <a:lnTo>
                  <a:pt x="680773" y="533801"/>
                </a:lnTo>
                <a:lnTo>
                  <a:pt x="692189" y="588112"/>
                </a:lnTo>
                <a:lnTo>
                  <a:pt x="644304" y="593342"/>
                </a:lnTo>
                <a:lnTo>
                  <a:pt x="736601" y="736568"/>
                </a:lnTo>
                <a:lnTo>
                  <a:pt x="793657" y="582584"/>
                </a:lnTo>
                <a:lnTo>
                  <a:pt x="742801" y="582584"/>
                </a:lnTo>
                <a:lnTo>
                  <a:pt x="728478" y="516340"/>
                </a:lnTo>
                <a:lnTo>
                  <a:pt x="703592" y="448704"/>
                </a:lnTo>
                <a:lnTo>
                  <a:pt x="672467" y="384370"/>
                </a:lnTo>
                <a:lnTo>
                  <a:pt x="635476" y="323709"/>
                </a:lnTo>
                <a:lnTo>
                  <a:pt x="592987" y="267086"/>
                </a:lnTo>
                <a:lnTo>
                  <a:pt x="545369" y="214868"/>
                </a:lnTo>
                <a:lnTo>
                  <a:pt x="492991" y="167422"/>
                </a:lnTo>
                <a:lnTo>
                  <a:pt x="436214" y="125116"/>
                </a:lnTo>
                <a:lnTo>
                  <a:pt x="375408" y="88318"/>
                </a:lnTo>
                <a:lnTo>
                  <a:pt x="310942" y="57401"/>
                </a:lnTo>
                <a:lnTo>
                  <a:pt x="243193" y="32740"/>
                </a:lnTo>
                <a:lnTo>
                  <a:pt x="172539" y="14707"/>
                </a:lnTo>
                <a:lnTo>
                  <a:pt x="99368" y="3672"/>
                </a:lnTo>
                <a:lnTo>
                  <a:pt x="26649" y="0"/>
                </a:lnTo>
                <a:close/>
              </a:path>
              <a:path w="796290" h="736600">
                <a:moveTo>
                  <a:pt x="795802" y="576795"/>
                </a:moveTo>
                <a:lnTo>
                  <a:pt x="742801" y="582584"/>
                </a:lnTo>
                <a:lnTo>
                  <a:pt x="793657" y="582584"/>
                </a:lnTo>
                <a:lnTo>
                  <a:pt x="795802" y="576795"/>
                </a:lnTo>
                <a:close/>
              </a:path>
            </a:pathLst>
          </a:custGeom>
          <a:solidFill>
            <a:srgbClr val="0563C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131300" y="4940300"/>
            <a:ext cx="736600" cy="796290"/>
          </a:xfrm>
          <a:custGeom>
            <a:avLst/>
            <a:gdLst/>
            <a:ahLst/>
            <a:cxnLst/>
            <a:rect l="l" t="t" r="r" b="b"/>
            <a:pathLst>
              <a:path w="736600" h="796289">
                <a:moveTo>
                  <a:pt x="143224" y="644302"/>
                </a:moveTo>
                <a:lnTo>
                  <a:pt x="0" y="736600"/>
                </a:lnTo>
                <a:lnTo>
                  <a:pt x="159773" y="795801"/>
                </a:lnTo>
                <a:lnTo>
                  <a:pt x="153983" y="742800"/>
                </a:lnTo>
                <a:lnTo>
                  <a:pt x="220228" y="728477"/>
                </a:lnTo>
                <a:lnTo>
                  <a:pt x="287863" y="703591"/>
                </a:lnTo>
                <a:lnTo>
                  <a:pt x="311434" y="692187"/>
                </a:lnTo>
                <a:lnTo>
                  <a:pt x="148455" y="692187"/>
                </a:lnTo>
                <a:lnTo>
                  <a:pt x="143224" y="644302"/>
                </a:lnTo>
                <a:close/>
              </a:path>
              <a:path w="736600" h="796289">
                <a:moveTo>
                  <a:pt x="712480" y="0"/>
                </a:moveTo>
                <a:lnTo>
                  <a:pt x="682160" y="96805"/>
                </a:lnTo>
                <a:lnTo>
                  <a:pt x="671643" y="164875"/>
                </a:lnTo>
                <a:lnTo>
                  <a:pt x="654627" y="230543"/>
                </a:lnTo>
                <a:lnTo>
                  <a:pt x="631460" y="293483"/>
                </a:lnTo>
                <a:lnTo>
                  <a:pt x="602482" y="353362"/>
                </a:lnTo>
                <a:lnTo>
                  <a:pt x="568035" y="409837"/>
                </a:lnTo>
                <a:lnTo>
                  <a:pt x="528460" y="462568"/>
                </a:lnTo>
                <a:lnTo>
                  <a:pt x="484104" y="511202"/>
                </a:lnTo>
                <a:lnTo>
                  <a:pt x="435314" y="555393"/>
                </a:lnTo>
                <a:lnTo>
                  <a:pt x="382436" y="594791"/>
                </a:lnTo>
                <a:lnTo>
                  <a:pt x="325821" y="629051"/>
                </a:lnTo>
                <a:lnTo>
                  <a:pt x="265816" y="657825"/>
                </a:lnTo>
                <a:lnTo>
                  <a:pt x="202766" y="680772"/>
                </a:lnTo>
                <a:lnTo>
                  <a:pt x="148455" y="692187"/>
                </a:lnTo>
                <a:lnTo>
                  <a:pt x="311434" y="692187"/>
                </a:lnTo>
                <a:lnTo>
                  <a:pt x="352197" y="672466"/>
                </a:lnTo>
                <a:lnTo>
                  <a:pt x="412860" y="635474"/>
                </a:lnTo>
                <a:lnTo>
                  <a:pt x="469482" y="592985"/>
                </a:lnTo>
                <a:lnTo>
                  <a:pt x="521699" y="545368"/>
                </a:lnTo>
                <a:lnTo>
                  <a:pt x="569145" y="492988"/>
                </a:lnTo>
                <a:lnTo>
                  <a:pt x="611452" y="436213"/>
                </a:lnTo>
                <a:lnTo>
                  <a:pt x="648249" y="375406"/>
                </a:lnTo>
                <a:lnTo>
                  <a:pt x="679166" y="310941"/>
                </a:lnTo>
                <a:lnTo>
                  <a:pt x="703827" y="243192"/>
                </a:lnTo>
                <a:lnTo>
                  <a:pt x="721861" y="172538"/>
                </a:lnTo>
                <a:lnTo>
                  <a:pt x="732896" y="99367"/>
                </a:lnTo>
                <a:lnTo>
                  <a:pt x="736566" y="26648"/>
                </a:lnTo>
                <a:lnTo>
                  <a:pt x="735072" y="16673"/>
                </a:lnTo>
                <a:lnTo>
                  <a:pt x="730043" y="8335"/>
                </a:lnTo>
                <a:lnTo>
                  <a:pt x="722254" y="2491"/>
                </a:lnTo>
                <a:lnTo>
                  <a:pt x="712480" y="0"/>
                </a:lnTo>
                <a:close/>
              </a:path>
            </a:pathLst>
          </a:custGeom>
          <a:solidFill>
            <a:srgbClr val="0563C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283200" y="6452374"/>
            <a:ext cx="1535430" cy="175895"/>
          </a:xfrm>
          <a:custGeom>
            <a:avLst/>
            <a:gdLst/>
            <a:ahLst/>
            <a:cxnLst/>
            <a:rect l="l" t="t" r="r" b="b"/>
            <a:pathLst>
              <a:path w="1535429" h="175895">
                <a:moveTo>
                  <a:pt x="355376" y="96486"/>
                </a:moveTo>
                <a:lnTo>
                  <a:pt x="136773" y="96486"/>
                </a:lnTo>
                <a:lnTo>
                  <a:pt x="194181" y="115422"/>
                </a:lnTo>
                <a:lnTo>
                  <a:pt x="392915" y="155882"/>
                </a:lnTo>
                <a:lnTo>
                  <a:pt x="549565" y="165864"/>
                </a:lnTo>
                <a:lnTo>
                  <a:pt x="756850" y="175411"/>
                </a:lnTo>
                <a:lnTo>
                  <a:pt x="1059409" y="159528"/>
                </a:lnTo>
                <a:lnTo>
                  <a:pt x="1318741" y="126015"/>
                </a:lnTo>
                <a:lnTo>
                  <a:pt x="1323769" y="124665"/>
                </a:lnTo>
                <a:lnTo>
                  <a:pt x="759186" y="124665"/>
                </a:lnTo>
                <a:lnTo>
                  <a:pt x="552719" y="115162"/>
                </a:lnTo>
                <a:lnTo>
                  <a:pt x="403005" y="106094"/>
                </a:lnTo>
                <a:lnTo>
                  <a:pt x="355376" y="96486"/>
                </a:lnTo>
                <a:close/>
              </a:path>
              <a:path w="1535429" h="175895">
                <a:moveTo>
                  <a:pt x="168598" y="0"/>
                </a:moveTo>
                <a:lnTo>
                  <a:pt x="0" y="24626"/>
                </a:lnTo>
                <a:lnTo>
                  <a:pt x="120860" y="144729"/>
                </a:lnTo>
                <a:lnTo>
                  <a:pt x="136773" y="96486"/>
                </a:lnTo>
                <a:lnTo>
                  <a:pt x="355376" y="96486"/>
                </a:lnTo>
                <a:lnTo>
                  <a:pt x="210094" y="67179"/>
                </a:lnTo>
                <a:lnTo>
                  <a:pt x="152687" y="48243"/>
                </a:lnTo>
                <a:lnTo>
                  <a:pt x="168598" y="0"/>
                </a:lnTo>
                <a:close/>
              </a:path>
              <a:path w="1535429" h="175895">
                <a:moveTo>
                  <a:pt x="1513172" y="23267"/>
                </a:moveTo>
                <a:lnTo>
                  <a:pt x="1503107" y="23914"/>
                </a:lnTo>
                <a:lnTo>
                  <a:pt x="1312216" y="75636"/>
                </a:lnTo>
                <a:lnTo>
                  <a:pt x="1056726" y="108798"/>
                </a:lnTo>
                <a:lnTo>
                  <a:pt x="759186" y="124665"/>
                </a:lnTo>
                <a:lnTo>
                  <a:pt x="1323769" y="124665"/>
                </a:lnTo>
                <a:lnTo>
                  <a:pt x="1516335" y="72962"/>
                </a:lnTo>
                <a:lnTo>
                  <a:pt x="1525361" y="68460"/>
                </a:lnTo>
                <a:lnTo>
                  <a:pt x="1531738" y="61102"/>
                </a:lnTo>
                <a:lnTo>
                  <a:pt x="1534891" y="51889"/>
                </a:lnTo>
                <a:lnTo>
                  <a:pt x="1534243" y="41824"/>
                </a:lnTo>
                <a:lnTo>
                  <a:pt x="1529742" y="32798"/>
                </a:lnTo>
                <a:lnTo>
                  <a:pt x="1522384" y="26420"/>
                </a:lnTo>
                <a:lnTo>
                  <a:pt x="1513172" y="23267"/>
                </a:lnTo>
                <a:close/>
              </a:path>
            </a:pathLst>
          </a:custGeom>
          <a:solidFill>
            <a:srgbClr val="0563C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239498" y="4889500"/>
            <a:ext cx="796290" cy="736600"/>
          </a:xfrm>
          <a:custGeom>
            <a:avLst/>
            <a:gdLst/>
            <a:ahLst/>
            <a:cxnLst/>
            <a:rect l="l" t="t" r="r" b="b"/>
            <a:pathLst>
              <a:path w="796290" h="736600">
                <a:moveTo>
                  <a:pt x="104775" y="153983"/>
                </a:moveTo>
                <a:lnTo>
                  <a:pt x="53001" y="153983"/>
                </a:lnTo>
                <a:lnTo>
                  <a:pt x="67324" y="220226"/>
                </a:lnTo>
                <a:lnTo>
                  <a:pt x="92210" y="287864"/>
                </a:lnTo>
                <a:lnTo>
                  <a:pt x="123335" y="352197"/>
                </a:lnTo>
                <a:lnTo>
                  <a:pt x="160326" y="412859"/>
                </a:lnTo>
                <a:lnTo>
                  <a:pt x="202815" y="469482"/>
                </a:lnTo>
                <a:lnTo>
                  <a:pt x="250432" y="521699"/>
                </a:lnTo>
                <a:lnTo>
                  <a:pt x="302812" y="569145"/>
                </a:lnTo>
                <a:lnTo>
                  <a:pt x="359588" y="611452"/>
                </a:lnTo>
                <a:lnTo>
                  <a:pt x="420394" y="648249"/>
                </a:lnTo>
                <a:lnTo>
                  <a:pt x="484859" y="679166"/>
                </a:lnTo>
                <a:lnTo>
                  <a:pt x="552609" y="703827"/>
                </a:lnTo>
                <a:lnTo>
                  <a:pt x="623263" y="721861"/>
                </a:lnTo>
                <a:lnTo>
                  <a:pt x="696434" y="732896"/>
                </a:lnTo>
                <a:lnTo>
                  <a:pt x="769153" y="736567"/>
                </a:lnTo>
                <a:lnTo>
                  <a:pt x="779128" y="735072"/>
                </a:lnTo>
                <a:lnTo>
                  <a:pt x="787466" y="730043"/>
                </a:lnTo>
                <a:lnTo>
                  <a:pt x="793309" y="722254"/>
                </a:lnTo>
                <a:lnTo>
                  <a:pt x="795801" y="712480"/>
                </a:lnTo>
                <a:lnTo>
                  <a:pt x="794306" y="702505"/>
                </a:lnTo>
                <a:lnTo>
                  <a:pt x="789277" y="694167"/>
                </a:lnTo>
                <a:lnTo>
                  <a:pt x="781488" y="688323"/>
                </a:lnTo>
                <a:lnTo>
                  <a:pt x="771714" y="685831"/>
                </a:lnTo>
                <a:lnTo>
                  <a:pt x="698995" y="682160"/>
                </a:lnTo>
                <a:lnTo>
                  <a:pt x="630927" y="671642"/>
                </a:lnTo>
                <a:lnTo>
                  <a:pt x="565258" y="654627"/>
                </a:lnTo>
                <a:lnTo>
                  <a:pt x="502318" y="631460"/>
                </a:lnTo>
                <a:lnTo>
                  <a:pt x="442439" y="602482"/>
                </a:lnTo>
                <a:lnTo>
                  <a:pt x="385963" y="568035"/>
                </a:lnTo>
                <a:lnTo>
                  <a:pt x="333233" y="528460"/>
                </a:lnTo>
                <a:lnTo>
                  <a:pt x="284598" y="484104"/>
                </a:lnTo>
                <a:lnTo>
                  <a:pt x="240407" y="435314"/>
                </a:lnTo>
                <a:lnTo>
                  <a:pt x="201009" y="382436"/>
                </a:lnTo>
                <a:lnTo>
                  <a:pt x="166750" y="325821"/>
                </a:lnTo>
                <a:lnTo>
                  <a:pt x="137976" y="265816"/>
                </a:lnTo>
                <a:lnTo>
                  <a:pt x="115029" y="202766"/>
                </a:lnTo>
                <a:lnTo>
                  <a:pt x="104775" y="153983"/>
                </a:lnTo>
                <a:close/>
              </a:path>
              <a:path w="796290" h="736600">
                <a:moveTo>
                  <a:pt x="59201" y="0"/>
                </a:moveTo>
                <a:lnTo>
                  <a:pt x="0" y="159773"/>
                </a:lnTo>
                <a:lnTo>
                  <a:pt x="53001" y="153983"/>
                </a:lnTo>
                <a:lnTo>
                  <a:pt x="104775" y="153983"/>
                </a:lnTo>
                <a:lnTo>
                  <a:pt x="103613" y="148455"/>
                </a:lnTo>
                <a:lnTo>
                  <a:pt x="151498" y="143224"/>
                </a:lnTo>
                <a:lnTo>
                  <a:pt x="59201" y="0"/>
                </a:lnTo>
                <a:close/>
              </a:path>
            </a:pathLst>
          </a:custGeom>
          <a:solidFill>
            <a:srgbClr val="0563C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159032" y="2531598"/>
            <a:ext cx="736600" cy="796290"/>
          </a:xfrm>
          <a:custGeom>
            <a:avLst/>
            <a:gdLst/>
            <a:ahLst/>
            <a:cxnLst/>
            <a:rect l="l" t="t" r="r" b="b"/>
            <a:pathLst>
              <a:path w="736600" h="796289">
                <a:moveTo>
                  <a:pt x="576794" y="0"/>
                </a:moveTo>
                <a:lnTo>
                  <a:pt x="582584" y="53000"/>
                </a:lnTo>
                <a:lnTo>
                  <a:pt x="516340" y="67323"/>
                </a:lnTo>
                <a:lnTo>
                  <a:pt x="448703" y="92209"/>
                </a:lnTo>
                <a:lnTo>
                  <a:pt x="384369" y="123334"/>
                </a:lnTo>
                <a:lnTo>
                  <a:pt x="323708" y="160326"/>
                </a:lnTo>
                <a:lnTo>
                  <a:pt x="267085" y="202815"/>
                </a:lnTo>
                <a:lnTo>
                  <a:pt x="214868" y="250432"/>
                </a:lnTo>
                <a:lnTo>
                  <a:pt x="167422" y="302812"/>
                </a:lnTo>
                <a:lnTo>
                  <a:pt x="125115" y="359587"/>
                </a:lnTo>
                <a:lnTo>
                  <a:pt x="88317" y="420394"/>
                </a:lnTo>
                <a:lnTo>
                  <a:pt x="57401" y="484859"/>
                </a:lnTo>
                <a:lnTo>
                  <a:pt x="32740" y="552608"/>
                </a:lnTo>
                <a:lnTo>
                  <a:pt x="14706" y="623262"/>
                </a:lnTo>
                <a:lnTo>
                  <a:pt x="3671" y="696433"/>
                </a:lnTo>
                <a:lnTo>
                  <a:pt x="0" y="769152"/>
                </a:lnTo>
                <a:lnTo>
                  <a:pt x="1495" y="779127"/>
                </a:lnTo>
                <a:lnTo>
                  <a:pt x="6524" y="787465"/>
                </a:lnTo>
                <a:lnTo>
                  <a:pt x="14313" y="793309"/>
                </a:lnTo>
                <a:lnTo>
                  <a:pt x="24086" y="795802"/>
                </a:lnTo>
                <a:lnTo>
                  <a:pt x="34061" y="794307"/>
                </a:lnTo>
                <a:lnTo>
                  <a:pt x="42399" y="789277"/>
                </a:lnTo>
                <a:lnTo>
                  <a:pt x="48243" y="781488"/>
                </a:lnTo>
                <a:lnTo>
                  <a:pt x="50735" y="771715"/>
                </a:lnTo>
                <a:lnTo>
                  <a:pt x="54407" y="698995"/>
                </a:lnTo>
                <a:lnTo>
                  <a:pt x="64925" y="630927"/>
                </a:lnTo>
                <a:lnTo>
                  <a:pt x="81940" y="565257"/>
                </a:lnTo>
                <a:lnTo>
                  <a:pt x="105107" y="502318"/>
                </a:lnTo>
                <a:lnTo>
                  <a:pt x="134085" y="442438"/>
                </a:lnTo>
                <a:lnTo>
                  <a:pt x="168532" y="385961"/>
                </a:lnTo>
                <a:lnTo>
                  <a:pt x="208106" y="333232"/>
                </a:lnTo>
                <a:lnTo>
                  <a:pt x="252462" y="284598"/>
                </a:lnTo>
                <a:lnTo>
                  <a:pt x="301253" y="240407"/>
                </a:lnTo>
                <a:lnTo>
                  <a:pt x="354131" y="201009"/>
                </a:lnTo>
                <a:lnTo>
                  <a:pt x="410746" y="166749"/>
                </a:lnTo>
                <a:lnTo>
                  <a:pt x="470751" y="137976"/>
                </a:lnTo>
                <a:lnTo>
                  <a:pt x="533800" y="115028"/>
                </a:lnTo>
                <a:lnTo>
                  <a:pt x="588112" y="103612"/>
                </a:lnTo>
                <a:lnTo>
                  <a:pt x="667650" y="103612"/>
                </a:lnTo>
                <a:lnTo>
                  <a:pt x="736567" y="59201"/>
                </a:lnTo>
                <a:lnTo>
                  <a:pt x="576794" y="0"/>
                </a:lnTo>
                <a:close/>
              </a:path>
              <a:path w="736600" h="796289">
                <a:moveTo>
                  <a:pt x="667650" y="103612"/>
                </a:moveTo>
                <a:lnTo>
                  <a:pt x="588112" y="103612"/>
                </a:lnTo>
                <a:lnTo>
                  <a:pt x="593342" y="151498"/>
                </a:lnTo>
                <a:lnTo>
                  <a:pt x="667650" y="103612"/>
                </a:lnTo>
                <a:close/>
              </a:path>
            </a:pathLst>
          </a:custGeom>
          <a:solidFill>
            <a:srgbClr val="0563C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391210" y="1576765"/>
            <a:ext cx="1452880" cy="173990"/>
          </a:xfrm>
          <a:custGeom>
            <a:avLst/>
            <a:gdLst/>
            <a:ahLst/>
            <a:cxnLst/>
            <a:rect l="l" t="t" r="r" b="b"/>
            <a:pathLst>
              <a:path w="1452879" h="173989">
                <a:moveTo>
                  <a:pt x="28717" y="74428"/>
                </a:moveTo>
                <a:lnTo>
                  <a:pt x="18651" y="75054"/>
                </a:lnTo>
                <a:lnTo>
                  <a:pt x="9566" y="79550"/>
                </a:lnTo>
                <a:lnTo>
                  <a:pt x="3172" y="86894"/>
                </a:lnTo>
                <a:lnTo>
                  <a:pt x="0" y="96101"/>
                </a:lnTo>
                <a:lnTo>
                  <a:pt x="626" y="106168"/>
                </a:lnTo>
                <a:lnTo>
                  <a:pt x="5108" y="115203"/>
                </a:lnTo>
                <a:lnTo>
                  <a:pt x="12452" y="121596"/>
                </a:lnTo>
                <a:lnTo>
                  <a:pt x="21658" y="124769"/>
                </a:lnTo>
                <a:lnTo>
                  <a:pt x="31725" y="124143"/>
                </a:lnTo>
                <a:lnTo>
                  <a:pt x="40810" y="119648"/>
                </a:lnTo>
                <a:lnTo>
                  <a:pt x="47203" y="112303"/>
                </a:lnTo>
                <a:lnTo>
                  <a:pt x="50376" y="103097"/>
                </a:lnTo>
                <a:lnTo>
                  <a:pt x="49749" y="93030"/>
                </a:lnTo>
                <a:lnTo>
                  <a:pt x="45267" y="83995"/>
                </a:lnTo>
                <a:lnTo>
                  <a:pt x="37923" y="77601"/>
                </a:lnTo>
                <a:lnTo>
                  <a:pt x="28717" y="74428"/>
                </a:lnTo>
                <a:close/>
              </a:path>
              <a:path w="1452879" h="173989">
                <a:moveTo>
                  <a:pt x="1239713" y="54465"/>
                </a:moveTo>
                <a:lnTo>
                  <a:pt x="1209807" y="84441"/>
                </a:lnTo>
                <a:lnTo>
                  <a:pt x="1213550" y="93430"/>
                </a:lnTo>
                <a:lnTo>
                  <a:pt x="1220391" y="100359"/>
                </a:lnTo>
                <a:lnTo>
                  <a:pt x="1229690" y="104266"/>
                </a:lnTo>
                <a:lnTo>
                  <a:pt x="1239835" y="104266"/>
                </a:lnTo>
                <a:lnTo>
                  <a:pt x="1248815" y="100527"/>
                </a:lnTo>
                <a:lnTo>
                  <a:pt x="1255744" y="93686"/>
                </a:lnTo>
                <a:lnTo>
                  <a:pt x="1259629" y="84441"/>
                </a:lnTo>
                <a:lnTo>
                  <a:pt x="1259646" y="74301"/>
                </a:lnTo>
                <a:lnTo>
                  <a:pt x="1255902" y="65311"/>
                </a:lnTo>
                <a:lnTo>
                  <a:pt x="1249061" y="58382"/>
                </a:lnTo>
                <a:lnTo>
                  <a:pt x="1239713" y="54465"/>
                </a:lnTo>
                <a:close/>
              </a:path>
              <a:path w="1452879" h="173989">
                <a:moveTo>
                  <a:pt x="126916" y="48165"/>
                </a:moveTo>
                <a:lnTo>
                  <a:pt x="116850" y="48790"/>
                </a:lnTo>
                <a:lnTo>
                  <a:pt x="107765" y="53286"/>
                </a:lnTo>
                <a:lnTo>
                  <a:pt x="101371" y="60631"/>
                </a:lnTo>
                <a:lnTo>
                  <a:pt x="98198" y="69837"/>
                </a:lnTo>
                <a:lnTo>
                  <a:pt x="98825" y="79904"/>
                </a:lnTo>
                <a:lnTo>
                  <a:pt x="103308" y="88939"/>
                </a:lnTo>
                <a:lnTo>
                  <a:pt x="110652" y="95332"/>
                </a:lnTo>
                <a:lnTo>
                  <a:pt x="119858" y="98505"/>
                </a:lnTo>
                <a:lnTo>
                  <a:pt x="129924" y="97880"/>
                </a:lnTo>
                <a:lnTo>
                  <a:pt x="139010" y="93384"/>
                </a:lnTo>
                <a:lnTo>
                  <a:pt x="145403" y="86039"/>
                </a:lnTo>
                <a:lnTo>
                  <a:pt x="148576" y="76833"/>
                </a:lnTo>
                <a:lnTo>
                  <a:pt x="147950" y="66766"/>
                </a:lnTo>
                <a:lnTo>
                  <a:pt x="143467" y="57731"/>
                </a:lnTo>
                <a:lnTo>
                  <a:pt x="136122" y="51338"/>
                </a:lnTo>
                <a:lnTo>
                  <a:pt x="126916" y="48165"/>
                </a:lnTo>
                <a:close/>
              </a:path>
              <a:path w="1452879" h="173989">
                <a:moveTo>
                  <a:pt x="220929" y="34841"/>
                </a:moveTo>
                <a:lnTo>
                  <a:pt x="211327" y="38087"/>
                </a:lnTo>
                <a:lnTo>
                  <a:pt x="204013" y="44515"/>
                </a:lnTo>
                <a:lnTo>
                  <a:pt x="199643" y="53216"/>
                </a:lnTo>
                <a:lnTo>
                  <a:pt x="198924" y="63277"/>
                </a:lnTo>
                <a:lnTo>
                  <a:pt x="202163" y="72829"/>
                </a:lnTo>
                <a:lnTo>
                  <a:pt x="208591" y="80143"/>
                </a:lnTo>
                <a:lnTo>
                  <a:pt x="217292" y="84513"/>
                </a:lnTo>
                <a:lnTo>
                  <a:pt x="227352" y="85233"/>
                </a:lnTo>
                <a:lnTo>
                  <a:pt x="236955" y="81987"/>
                </a:lnTo>
                <a:lnTo>
                  <a:pt x="244269" y="75559"/>
                </a:lnTo>
                <a:lnTo>
                  <a:pt x="248639" y="66857"/>
                </a:lnTo>
                <a:lnTo>
                  <a:pt x="249359" y="56796"/>
                </a:lnTo>
                <a:lnTo>
                  <a:pt x="246119" y="47245"/>
                </a:lnTo>
                <a:lnTo>
                  <a:pt x="239691" y="39931"/>
                </a:lnTo>
                <a:lnTo>
                  <a:pt x="230990" y="35560"/>
                </a:lnTo>
                <a:lnTo>
                  <a:pt x="220929" y="34841"/>
                </a:lnTo>
                <a:close/>
              </a:path>
              <a:path w="1452879" h="173989">
                <a:moveTo>
                  <a:pt x="1140054" y="34436"/>
                </a:moveTo>
                <a:lnTo>
                  <a:pt x="1110149" y="64412"/>
                </a:lnTo>
                <a:lnTo>
                  <a:pt x="1113893" y="73401"/>
                </a:lnTo>
                <a:lnTo>
                  <a:pt x="1120734" y="80330"/>
                </a:lnTo>
                <a:lnTo>
                  <a:pt x="1130033" y="84237"/>
                </a:lnTo>
                <a:lnTo>
                  <a:pt x="1140178" y="84237"/>
                </a:lnTo>
                <a:lnTo>
                  <a:pt x="1149158" y="80497"/>
                </a:lnTo>
                <a:lnTo>
                  <a:pt x="1156087" y="73656"/>
                </a:lnTo>
                <a:lnTo>
                  <a:pt x="1159972" y="64412"/>
                </a:lnTo>
                <a:lnTo>
                  <a:pt x="1159988" y="54271"/>
                </a:lnTo>
                <a:lnTo>
                  <a:pt x="1156244" y="45282"/>
                </a:lnTo>
                <a:lnTo>
                  <a:pt x="1149403" y="38353"/>
                </a:lnTo>
                <a:lnTo>
                  <a:pt x="1140054" y="34436"/>
                </a:lnTo>
                <a:close/>
              </a:path>
              <a:path w="1452879" h="173989">
                <a:moveTo>
                  <a:pt x="1331338" y="29043"/>
                </a:moveTo>
                <a:lnTo>
                  <a:pt x="1283958" y="173890"/>
                </a:lnTo>
                <a:lnTo>
                  <a:pt x="1452496" y="148846"/>
                </a:lnTo>
                <a:lnTo>
                  <a:pt x="1331338" y="29043"/>
                </a:lnTo>
                <a:close/>
              </a:path>
              <a:path w="1452879" h="173989">
                <a:moveTo>
                  <a:pt x="321753" y="21892"/>
                </a:moveTo>
                <a:lnTo>
                  <a:pt x="312150" y="25137"/>
                </a:lnTo>
                <a:lnTo>
                  <a:pt x="304836" y="31565"/>
                </a:lnTo>
                <a:lnTo>
                  <a:pt x="300465" y="40267"/>
                </a:lnTo>
                <a:lnTo>
                  <a:pt x="299745" y="50327"/>
                </a:lnTo>
                <a:lnTo>
                  <a:pt x="302985" y="59879"/>
                </a:lnTo>
                <a:lnTo>
                  <a:pt x="309413" y="67193"/>
                </a:lnTo>
                <a:lnTo>
                  <a:pt x="318114" y="71564"/>
                </a:lnTo>
                <a:lnTo>
                  <a:pt x="328174" y="72284"/>
                </a:lnTo>
                <a:lnTo>
                  <a:pt x="337777" y="69039"/>
                </a:lnTo>
                <a:lnTo>
                  <a:pt x="345091" y="62611"/>
                </a:lnTo>
                <a:lnTo>
                  <a:pt x="349462" y="53910"/>
                </a:lnTo>
                <a:lnTo>
                  <a:pt x="350182" y="43849"/>
                </a:lnTo>
                <a:lnTo>
                  <a:pt x="346943" y="34297"/>
                </a:lnTo>
                <a:lnTo>
                  <a:pt x="340515" y="26982"/>
                </a:lnTo>
                <a:lnTo>
                  <a:pt x="331814" y="22612"/>
                </a:lnTo>
                <a:lnTo>
                  <a:pt x="321753" y="21892"/>
                </a:lnTo>
                <a:close/>
              </a:path>
              <a:path w="1452879" h="173989">
                <a:moveTo>
                  <a:pt x="1036661" y="16140"/>
                </a:moveTo>
                <a:lnTo>
                  <a:pt x="1026671" y="17524"/>
                </a:lnTo>
                <a:lnTo>
                  <a:pt x="1018278" y="22460"/>
                </a:lnTo>
                <a:lnTo>
                  <a:pt x="1012348" y="30184"/>
                </a:lnTo>
                <a:lnTo>
                  <a:pt x="1009747" y="39930"/>
                </a:lnTo>
                <a:lnTo>
                  <a:pt x="1011132" y="49920"/>
                </a:lnTo>
                <a:lnTo>
                  <a:pt x="1016069" y="58313"/>
                </a:lnTo>
                <a:lnTo>
                  <a:pt x="1023793" y="64243"/>
                </a:lnTo>
                <a:lnTo>
                  <a:pt x="1033538" y="66843"/>
                </a:lnTo>
                <a:lnTo>
                  <a:pt x="1043579" y="65462"/>
                </a:lnTo>
                <a:lnTo>
                  <a:pt x="1051972" y="60526"/>
                </a:lnTo>
                <a:lnTo>
                  <a:pt x="1057902" y="52802"/>
                </a:lnTo>
                <a:lnTo>
                  <a:pt x="1060503" y="43056"/>
                </a:lnTo>
                <a:lnTo>
                  <a:pt x="1059118" y="33065"/>
                </a:lnTo>
                <a:lnTo>
                  <a:pt x="1054182" y="24672"/>
                </a:lnTo>
                <a:lnTo>
                  <a:pt x="1046458" y="18743"/>
                </a:lnTo>
                <a:lnTo>
                  <a:pt x="1036661" y="16140"/>
                </a:lnTo>
                <a:close/>
              </a:path>
              <a:path w="1452879" h="173989">
                <a:moveTo>
                  <a:pt x="424755" y="11816"/>
                </a:moveTo>
                <a:lnTo>
                  <a:pt x="414936" y="14330"/>
                </a:lnTo>
                <a:lnTo>
                  <a:pt x="407159" y="20189"/>
                </a:lnTo>
                <a:lnTo>
                  <a:pt x="402146" y="28537"/>
                </a:lnTo>
                <a:lnTo>
                  <a:pt x="400671" y="38515"/>
                </a:lnTo>
                <a:lnTo>
                  <a:pt x="403182" y="48284"/>
                </a:lnTo>
                <a:lnTo>
                  <a:pt x="409041" y="56061"/>
                </a:lnTo>
                <a:lnTo>
                  <a:pt x="417389" y="61073"/>
                </a:lnTo>
                <a:lnTo>
                  <a:pt x="427367" y="62548"/>
                </a:lnTo>
                <a:lnTo>
                  <a:pt x="437186" y="60034"/>
                </a:lnTo>
                <a:lnTo>
                  <a:pt x="444964" y="54175"/>
                </a:lnTo>
                <a:lnTo>
                  <a:pt x="449976" y="45828"/>
                </a:lnTo>
                <a:lnTo>
                  <a:pt x="451452" y="35850"/>
                </a:lnTo>
                <a:lnTo>
                  <a:pt x="448940" y="26081"/>
                </a:lnTo>
                <a:lnTo>
                  <a:pt x="443081" y="18304"/>
                </a:lnTo>
                <a:lnTo>
                  <a:pt x="434733" y="13291"/>
                </a:lnTo>
                <a:lnTo>
                  <a:pt x="424755" y="11816"/>
                </a:lnTo>
                <a:close/>
              </a:path>
              <a:path w="1452879" h="173989">
                <a:moveTo>
                  <a:pt x="935206" y="9883"/>
                </a:moveTo>
                <a:lnTo>
                  <a:pt x="925215" y="11267"/>
                </a:lnTo>
                <a:lnTo>
                  <a:pt x="916821" y="16203"/>
                </a:lnTo>
                <a:lnTo>
                  <a:pt x="910891" y="23926"/>
                </a:lnTo>
                <a:lnTo>
                  <a:pt x="908290" y="33671"/>
                </a:lnTo>
                <a:lnTo>
                  <a:pt x="909673" y="43662"/>
                </a:lnTo>
                <a:lnTo>
                  <a:pt x="914609" y="52056"/>
                </a:lnTo>
                <a:lnTo>
                  <a:pt x="922333" y="57986"/>
                </a:lnTo>
                <a:lnTo>
                  <a:pt x="932078" y="60587"/>
                </a:lnTo>
                <a:lnTo>
                  <a:pt x="942120" y="59206"/>
                </a:lnTo>
                <a:lnTo>
                  <a:pt x="950513" y="54270"/>
                </a:lnTo>
                <a:lnTo>
                  <a:pt x="956443" y="46547"/>
                </a:lnTo>
                <a:lnTo>
                  <a:pt x="959044" y="36802"/>
                </a:lnTo>
                <a:lnTo>
                  <a:pt x="957660" y="26811"/>
                </a:lnTo>
                <a:lnTo>
                  <a:pt x="952724" y="18418"/>
                </a:lnTo>
                <a:lnTo>
                  <a:pt x="945001" y="12487"/>
                </a:lnTo>
                <a:lnTo>
                  <a:pt x="935206" y="9883"/>
                </a:lnTo>
                <a:close/>
              </a:path>
              <a:path w="1452879" h="173989">
                <a:moveTo>
                  <a:pt x="526267" y="6490"/>
                </a:moveTo>
                <a:lnTo>
                  <a:pt x="516448" y="9004"/>
                </a:lnTo>
                <a:lnTo>
                  <a:pt x="508670" y="14862"/>
                </a:lnTo>
                <a:lnTo>
                  <a:pt x="503657" y="23210"/>
                </a:lnTo>
                <a:lnTo>
                  <a:pt x="502182" y="33188"/>
                </a:lnTo>
                <a:lnTo>
                  <a:pt x="504693" y="42957"/>
                </a:lnTo>
                <a:lnTo>
                  <a:pt x="510552" y="50734"/>
                </a:lnTo>
                <a:lnTo>
                  <a:pt x="518900" y="55747"/>
                </a:lnTo>
                <a:lnTo>
                  <a:pt x="528877" y="57223"/>
                </a:lnTo>
                <a:lnTo>
                  <a:pt x="538697" y="54709"/>
                </a:lnTo>
                <a:lnTo>
                  <a:pt x="546475" y="48850"/>
                </a:lnTo>
                <a:lnTo>
                  <a:pt x="551488" y="40502"/>
                </a:lnTo>
                <a:lnTo>
                  <a:pt x="552963" y="30524"/>
                </a:lnTo>
                <a:lnTo>
                  <a:pt x="550451" y="20756"/>
                </a:lnTo>
                <a:lnTo>
                  <a:pt x="544592" y="12978"/>
                </a:lnTo>
                <a:lnTo>
                  <a:pt x="536245" y="7966"/>
                </a:lnTo>
                <a:lnTo>
                  <a:pt x="526267" y="6490"/>
                </a:lnTo>
                <a:close/>
              </a:path>
              <a:path w="1452879" h="173989">
                <a:moveTo>
                  <a:pt x="833287" y="4636"/>
                </a:moveTo>
                <a:lnTo>
                  <a:pt x="823320" y="6179"/>
                </a:lnTo>
                <a:lnTo>
                  <a:pt x="815006" y="11249"/>
                </a:lnTo>
                <a:lnTo>
                  <a:pt x="809200" y="19066"/>
                </a:lnTo>
                <a:lnTo>
                  <a:pt x="806754" y="28851"/>
                </a:lnTo>
                <a:lnTo>
                  <a:pt x="808298" y="38819"/>
                </a:lnTo>
                <a:lnTo>
                  <a:pt x="813367" y="47132"/>
                </a:lnTo>
                <a:lnTo>
                  <a:pt x="821184" y="52938"/>
                </a:lnTo>
                <a:lnTo>
                  <a:pt x="830969" y="55383"/>
                </a:lnTo>
                <a:lnTo>
                  <a:pt x="840988" y="53842"/>
                </a:lnTo>
                <a:lnTo>
                  <a:pt x="849302" y="48773"/>
                </a:lnTo>
                <a:lnTo>
                  <a:pt x="855108" y="40956"/>
                </a:lnTo>
                <a:lnTo>
                  <a:pt x="857553" y="31170"/>
                </a:lnTo>
                <a:lnTo>
                  <a:pt x="856010" y="21202"/>
                </a:lnTo>
                <a:lnTo>
                  <a:pt x="850940" y="12889"/>
                </a:lnTo>
                <a:lnTo>
                  <a:pt x="843123" y="7083"/>
                </a:lnTo>
                <a:lnTo>
                  <a:pt x="833287" y="4636"/>
                </a:lnTo>
                <a:close/>
              </a:path>
              <a:path w="1452879" h="173989">
                <a:moveTo>
                  <a:pt x="627778" y="1164"/>
                </a:moveTo>
                <a:lnTo>
                  <a:pt x="617959" y="3677"/>
                </a:lnTo>
                <a:lnTo>
                  <a:pt x="610182" y="9536"/>
                </a:lnTo>
                <a:lnTo>
                  <a:pt x="605169" y="17884"/>
                </a:lnTo>
                <a:lnTo>
                  <a:pt x="603693" y="27862"/>
                </a:lnTo>
                <a:lnTo>
                  <a:pt x="606204" y="37631"/>
                </a:lnTo>
                <a:lnTo>
                  <a:pt x="612063" y="45408"/>
                </a:lnTo>
                <a:lnTo>
                  <a:pt x="620411" y="50421"/>
                </a:lnTo>
                <a:lnTo>
                  <a:pt x="630388" y="51897"/>
                </a:lnTo>
                <a:lnTo>
                  <a:pt x="640208" y="49383"/>
                </a:lnTo>
                <a:lnTo>
                  <a:pt x="647985" y="43524"/>
                </a:lnTo>
                <a:lnTo>
                  <a:pt x="652998" y="35176"/>
                </a:lnTo>
                <a:lnTo>
                  <a:pt x="654474" y="25199"/>
                </a:lnTo>
                <a:lnTo>
                  <a:pt x="651963" y="15430"/>
                </a:lnTo>
                <a:lnTo>
                  <a:pt x="646104" y="7652"/>
                </a:lnTo>
                <a:lnTo>
                  <a:pt x="637757" y="2639"/>
                </a:lnTo>
                <a:lnTo>
                  <a:pt x="627778" y="1164"/>
                </a:lnTo>
                <a:close/>
              </a:path>
              <a:path w="1452879" h="173989">
                <a:moveTo>
                  <a:pt x="731742" y="0"/>
                </a:moveTo>
                <a:lnTo>
                  <a:pt x="721774" y="1542"/>
                </a:lnTo>
                <a:lnTo>
                  <a:pt x="713461" y="6612"/>
                </a:lnTo>
                <a:lnTo>
                  <a:pt x="707655" y="14429"/>
                </a:lnTo>
                <a:lnTo>
                  <a:pt x="705210" y="24215"/>
                </a:lnTo>
                <a:lnTo>
                  <a:pt x="706753" y="34182"/>
                </a:lnTo>
                <a:lnTo>
                  <a:pt x="711823" y="42496"/>
                </a:lnTo>
                <a:lnTo>
                  <a:pt x="719640" y="48302"/>
                </a:lnTo>
                <a:lnTo>
                  <a:pt x="729425" y="50746"/>
                </a:lnTo>
                <a:lnTo>
                  <a:pt x="739444" y="49206"/>
                </a:lnTo>
                <a:lnTo>
                  <a:pt x="747757" y="44136"/>
                </a:lnTo>
                <a:lnTo>
                  <a:pt x="753563" y="36319"/>
                </a:lnTo>
                <a:lnTo>
                  <a:pt x="756008" y="26534"/>
                </a:lnTo>
                <a:lnTo>
                  <a:pt x="754465" y="16566"/>
                </a:lnTo>
                <a:lnTo>
                  <a:pt x="749395" y="8253"/>
                </a:lnTo>
                <a:lnTo>
                  <a:pt x="741578" y="2447"/>
                </a:lnTo>
                <a:lnTo>
                  <a:pt x="731742" y="0"/>
                </a:lnTo>
                <a:close/>
              </a:path>
            </a:pathLst>
          </a:custGeom>
          <a:solidFill>
            <a:srgbClr val="0563C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143500" y="2959100"/>
            <a:ext cx="2044700" cy="13843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775200" y="3543300"/>
            <a:ext cx="2781300" cy="13843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5158582" y="3143250"/>
            <a:ext cx="1964689" cy="1341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0">
              <a:lnSpc>
                <a:spcPts val="5180"/>
              </a:lnSpc>
              <a:spcBef>
                <a:spcPts val="100"/>
              </a:spcBef>
            </a:pPr>
            <a:r>
              <a:rPr sz="4800" b="1" spc="-5" dirty="0">
                <a:solidFill>
                  <a:srgbClr val="0033CC"/>
                </a:solidFill>
                <a:latin typeface="Times New Roman"/>
                <a:cs typeface="Times New Roman"/>
              </a:rPr>
              <a:t>GIS</a:t>
            </a:r>
            <a:endParaRPr sz="4800">
              <a:latin typeface="Times New Roman"/>
              <a:cs typeface="Times New Roman"/>
            </a:endParaRPr>
          </a:p>
          <a:p>
            <a:pPr marL="12700">
              <a:lnSpc>
                <a:spcPts val="5180"/>
              </a:lnSpc>
            </a:pPr>
            <a:r>
              <a:rPr sz="4800" b="1" spc="-35" dirty="0">
                <a:solidFill>
                  <a:srgbClr val="0033CC"/>
                </a:solidFill>
                <a:latin typeface="Times New Roman"/>
                <a:cs typeface="Times New Roman"/>
              </a:rPr>
              <a:t>P</a:t>
            </a:r>
            <a:r>
              <a:rPr sz="4800" b="1" spc="-135" dirty="0">
                <a:solidFill>
                  <a:srgbClr val="0033CC"/>
                </a:solidFill>
                <a:latin typeface="Times New Roman"/>
                <a:cs typeface="Times New Roman"/>
              </a:rPr>
              <a:t>r</a:t>
            </a:r>
            <a:r>
              <a:rPr sz="4800" b="1" dirty="0">
                <a:solidFill>
                  <a:srgbClr val="0033CC"/>
                </a:solidFill>
                <a:latin typeface="Times New Roman"/>
                <a:cs typeface="Times New Roman"/>
              </a:rPr>
              <a:t>o</a:t>
            </a:r>
            <a:r>
              <a:rPr sz="4800" b="1" spc="-35" dirty="0">
                <a:solidFill>
                  <a:srgbClr val="0033CC"/>
                </a:solidFill>
                <a:latin typeface="Times New Roman"/>
                <a:cs typeface="Times New Roman"/>
              </a:rPr>
              <a:t>ce</a:t>
            </a:r>
            <a:r>
              <a:rPr sz="4800" b="1" spc="30" dirty="0">
                <a:solidFill>
                  <a:srgbClr val="0033CC"/>
                </a:solidFill>
                <a:latin typeface="Times New Roman"/>
                <a:cs typeface="Times New Roman"/>
              </a:rPr>
              <a:t>s</a:t>
            </a:r>
            <a:r>
              <a:rPr sz="4800" b="1" dirty="0">
                <a:solidFill>
                  <a:srgbClr val="0033CC"/>
                </a:solidFill>
                <a:latin typeface="Times New Roman"/>
                <a:cs typeface="Times New Roman"/>
              </a:rPr>
              <a:t>s</a:t>
            </a:r>
            <a:endParaRPr sz="48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032000" y="3365500"/>
            <a:ext cx="2349500" cy="13589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111500" y="5067300"/>
            <a:ext cx="2349500" cy="13589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553200" y="5041900"/>
            <a:ext cx="2400300" cy="14097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594600" y="3365500"/>
            <a:ext cx="2349500" cy="13589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705600" y="1600200"/>
            <a:ext cx="2349500" cy="13589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213100" y="1562100"/>
            <a:ext cx="2349500" cy="135890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3572636" y="1968500"/>
            <a:ext cx="140589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800" b="1" spc="-590" dirty="0">
                <a:latin typeface="Times New Roman"/>
                <a:cs typeface="Times New Roman"/>
              </a:rPr>
              <a:t>D</a:t>
            </a:r>
            <a:r>
              <a:rPr sz="4200" b="1" spc="-885" baseline="1984" dirty="0">
                <a:latin typeface="Times New Roman"/>
                <a:cs typeface="Times New Roman"/>
              </a:rPr>
              <a:t>D</a:t>
            </a:r>
            <a:r>
              <a:rPr sz="2800" b="1" spc="-590" dirty="0">
                <a:latin typeface="Times New Roman"/>
                <a:cs typeface="Times New Roman"/>
              </a:rPr>
              <a:t>e</a:t>
            </a:r>
            <a:r>
              <a:rPr sz="4200" b="1" spc="-885" baseline="1984" dirty="0">
                <a:latin typeface="Times New Roman"/>
                <a:cs typeface="Times New Roman"/>
              </a:rPr>
              <a:t>e</a:t>
            </a:r>
            <a:r>
              <a:rPr sz="2800" b="1" spc="-590" dirty="0">
                <a:latin typeface="Times New Roman"/>
                <a:cs typeface="Times New Roman"/>
              </a:rPr>
              <a:t>c</a:t>
            </a:r>
            <a:r>
              <a:rPr sz="4200" b="1" spc="-885" baseline="1984" dirty="0">
                <a:latin typeface="Times New Roman"/>
                <a:cs typeface="Times New Roman"/>
              </a:rPr>
              <a:t>c</a:t>
            </a:r>
            <a:r>
              <a:rPr sz="2800" b="1" spc="-590" dirty="0">
                <a:latin typeface="Times New Roman"/>
                <a:cs typeface="Times New Roman"/>
              </a:rPr>
              <a:t>is</a:t>
            </a:r>
            <a:r>
              <a:rPr sz="4200" b="1" spc="-885" baseline="1984" dirty="0">
                <a:latin typeface="Times New Roman"/>
                <a:cs typeface="Times New Roman"/>
              </a:rPr>
              <a:t>is</a:t>
            </a:r>
            <a:r>
              <a:rPr sz="2800" b="1" spc="-590" dirty="0">
                <a:latin typeface="Times New Roman"/>
                <a:cs typeface="Times New Roman"/>
              </a:rPr>
              <a:t>io</a:t>
            </a:r>
            <a:r>
              <a:rPr sz="4200" b="1" spc="-885" baseline="1984" dirty="0">
                <a:latin typeface="Times New Roman"/>
                <a:cs typeface="Times New Roman"/>
              </a:rPr>
              <a:t>io</a:t>
            </a:r>
            <a:r>
              <a:rPr sz="2800" b="1" spc="-590" dirty="0">
                <a:latin typeface="Times New Roman"/>
                <a:cs typeface="Times New Roman"/>
              </a:rPr>
              <a:t>n</a:t>
            </a:r>
            <a:r>
              <a:rPr sz="4200" b="1" spc="-885" baseline="1984" dirty="0">
                <a:latin typeface="Times New Roman"/>
                <a:cs typeface="Times New Roman"/>
              </a:rPr>
              <a:t>n</a:t>
            </a:r>
            <a:endParaRPr sz="4200" baseline="1984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9156698" y="2552731"/>
            <a:ext cx="796290" cy="736600"/>
          </a:xfrm>
          <a:custGeom>
            <a:avLst/>
            <a:gdLst/>
            <a:ahLst/>
            <a:cxnLst/>
            <a:rect l="l" t="t" r="r" b="b"/>
            <a:pathLst>
              <a:path w="796290" h="736600">
                <a:moveTo>
                  <a:pt x="26649" y="0"/>
                </a:moveTo>
                <a:lnTo>
                  <a:pt x="16674" y="1495"/>
                </a:lnTo>
                <a:lnTo>
                  <a:pt x="8336" y="6524"/>
                </a:lnTo>
                <a:lnTo>
                  <a:pt x="2492" y="14313"/>
                </a:lnTo>
                <a:lnTo>
                  <a:pt x="0" y="24086"/>
                </a:lnTo>
                <a:lnTo>
                  <a:pt x="1495" y="34062"/>
                </a:lnTo>
                <a:lnTo>
                  <a:pt x="6525" y="42400"/>
                </a:lnTo>
                <a:lnTo>
                  <a:pt x="14313" y="48244"/>
                </a:lnTo>
                <a:lnTo>
                  <a:pt x="24086" y="50736"/>
                </a:lnTo>
                <a:lnTo>
                  <a:pt x="96808" y="54408"/>
                </a:lnTo>
                <a:lnTo>
                  <a:pt x="164875" y="64926"/>
                </a:lnTo>
                <a:lnTo>
                  <a:pt x="230544" y="81940"/>
                </a:lnTo>
                <a:lnTo>
                  <a:pt x="293484" y="105107"/>
                </a:lnTo>
                <a:lnTo>
                  <a:pt x="353362" y="134085"/>
                </a:lnTo>
                <a:lnTo>
                  <a:pt x="409840" y="168532"/>
                </a:lnTo>
                <a:lnTo>
                  <a:pt x="462569" y="208107"/>
                </a:lnTo>
                <a:lnTo>
                  <a:pt x="511204" y="252463"/>
                </a:lnTo>
                <a:lnTo>
                  <a:pt x="555395" y="301254"/>
                </a:lnTo>
                <a:lnTo>
                  <a:pt x="594793" y="354131"/>
                </a:lnTo>
                <a:lnTo>
                  <a:pt x="629052" y="410747"/>
                </a:lnTo>
                <a:lnTo>
                  <a:pt x="657825" y="470752"/>
                </a:lnTo>
                <a:lnTo>
                  <a:pt x="680773" y="533801"/>
                </a:lnTo>
                <a:lnTo>
                  <a:pt x="692189" y="588112"/>
                </a:lnTo>
                <a:lnTo>
                  <a:pt x="644304" y="593342"/>
                </a:lnTo>
                <a:lnTo>
                  <a:pt x="736601" y="736568"/>
                </a:lnTo>
                <a:lnTo>
                  <a:pt x="793657" y="582584"/>
                </a:lnTo>
                <a:lnTo>
                  <a:pt x="742801" y="582584"/>
                </a:lnTo>
                <a:lnTo>
                  <a:pt x="728478" y="516340"/>
                </a:lnTo>
                <a:lnTo>
                  <a:pt x="703592" y="448704"/>
                </a:lnTo>
                <a:lnTo>
                  <a:pt x="672467" y="384370"/>
                </a:lnTo>
                <a:lnTo>
                  <a:pt x="635476" y="323709"/>
                </a:lnTo>
                <a:lnTo>
                  <a:pt x="592987" y="267086"/>
                </a:lnTo>
                <a:lnTo>
                  <a:pt x="545369" y="214868"/>
                </a:lnTo>
                <a:lnTo>
                  <a:pt x="492991" y="167422"/>
                </a:lnTo>
                <a:lnTo>
                  <a:pt x="436214" y="125116"/>
                </a:lnTo>
                <a:lnTo>
                  <a:pt x="375408" y="88318"/>
                </a:lnTo>
                <a:lnTo>
                  <a:pt x="310942" y="57401"/>
                </a:lnTo>
                <a:lnTo>
                  <a:pt x="243193" y="32740"/>
                </a:lnTo>
                <a:lnTo>
                  <a:pt x="172539" y="14707"/>
                </a:lnTo>
                <a:lnTo>
                  <a:pt x="99368" y="3672"/>
                </a:lnTo>
                <a:lnTo>
                  <a:pt x="26649" y="0"/>
                </a:lnTo>
                <a:close/>
              </a:path>
              <a:path w="796290" h="736600">
                <a:moveTo>
                  <a:pt x="795802" y="576795"/>
                </a:moveTo>
                <a:lnTo>
                  <a:pt x="742801" y="582584"/>
                </a:lnTo>
                <a:lnTo>
                  <a:pt x="793657" y="582584"/>
                </a:lnTo>
                <a:lnTo>
                  <a:pt x="795802" y="576795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9232900" y="4927600"/>
            <a:ext cx="736600" cy="796290"/>
          </a:xfrm>
          <a:custGeom>
            <a:avLst/>
            <a:gdLst/>
            <a:ahLst/>
            <a:cxnLst/>
            <a:rect l="l" t="t" r="r" b="b"/>
            <a:pathLst>
              <a:path w="736600" h="796289">
                <a:moveTo>
                  <a:pt x="143224" y="644302"/>
                </a:moveTo>
                <a:lnTo>
                  <a:pt x="0" y="736600"/>
                </a:lnTo>
                <a:lnTo>
                  <a:pt x="159773" y="795801"/>
                </a:lnTo>
                <a:lnTo>
                  <a:pt x="153983" y="742800"/>
                </a:lnTo>
                <a:lnTo>
                  <a:pt x="220228" y="728477"/>
                </a:lnTo>
                <a:lnTo>
                  <a:pt x="287863" y="703591"/>
                </a:lnTo>
                <a:lnTo>
                  <a:pt x="311434" y="692187"/>
                </a:lnTo>
                <a:lnTo>
                  <a:pt x="148455" y="692187"/>
                </a:lnTo>
                <a:lnTo>
                  <a:pt x="143224" y="644302"/>
                </a:lnTo>
                <a:close/>
              </a:path>
              <a:path w="736600" h="796289">
                <a:moveTo>
                  <a:pt x="712480" y="0"/>
                </a:moveTo>
                <a:lnTo>
                  <a:pt x="682160" y="96805"/>
                </a:lnTo>
                <a:lnTo>
                  <a:pt x="671643" y="164875"/>
                </a:lnTo>
                <a:lnTo>
                  <a:pt x="654627" y="230543"/>
                </a:lnTo>
                <a:lnTo>
                  <a:pt x="631460" y="293483"/>
                </a:lnTo>
                <a:lnTo>
                  <a:pt x="602482" y="353362"/>
                </a:lnTo>
                <a:lnTo>
                  <a:pt x="568035" y="409837"/>
                </a:lnTo>
                <a:lnTo>
                  <a:pt x="528460" y="462568"/>
                </a:lnTo>
                <a:lnTo>
                  <a:pt x="484104" y="511202"/>
                </a:lnTo>
                <a:lnTo>
                  <a:pt x="435314" y="555393"/>
                </a:lnTo>
                <a:lnTo>
                  <a:pt x="382436" y="594791"/>
                </a:lnTo>
                <a:lnTo>
                  <a:pt x="325821" y="629051"/>
                </a:lnTo>
                <a:lnTo>
                  <a:pt x="265816" y="657825"/>
                </a:lnTo>
                <a:lnTo>
                  <a:pt x="202766" y="680772"/>
                </a:lnTo>
                <a:lnTo>
                  <a:pt x="148455" y="692187"/>
                </a:lnTo>
                <a:lnTo>
                  <a:pt x="311434" y="692187"/>
                </a:lnTo>
                <a:lnTo>
                  <a:pt x="352197" y="672466"/>
                </a:lnTo>
                <a:lnTo>
                  <a:pt x="412860" y="635474"/>
                </a:lnTo>
                <a:lnTo>
                  <a:pt x="469482" y="592985"/>
                </a:lnTo>
                <a:lnTo>
                  <a:pt x="521699" y="545368"/>
                </a:lnTo>
                <a:lnTo>
                  <a:pt x="569145" y="492988"/>
                </a:lnTo>
                <a:lnTo>
                  <a:pt x="611452" y="436213"/>
                </a:lnTo>
                <a:lnTo>
                  <a:pt x="648249" y="375406"/>
                </a:lnTo>
                <a:lnTo>
                  <a:pt x="679166" y="310941"/>
                </a:lnTo>
                <a:lnTo>
                  <a:pt x="703827" y="243192"/>
                </a:lnTo>
                <a:lnTo>
                  <a:pt x="721861" y="172538"/>
                </a:lnTo>
                <a:lnTo>
                  <a:pt x="732896" y="99367"/>
                </a:lnTo>
                <a:lnTo>
                  <a:pt x="736566" y="26648"/>
                </a:lnTo>
                <a:lnTo>
                  <a:pt x="735072" y="16673"/>
                </a:lnTo>
                <a:lnTo>
                  <a:pt x="730043" y="8335"/>
                </a:lnTo>
                <a:lnTo>
                  <a:pt x="722254" y="2491"/>
                </a:lnTo>
                <a:lnTo>
                  <a:pt x="71248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384800" y="6439674"/>
            <a:ext cx="1535430" cy="175895"/>
          </a:xfrm>
          <a:custGeom>
            <a:avLst/>
            <a:gdLst/>
            <a:ahLst/>
            <a:cxnLst/>
            <a:rect l="l" t="t" r="r" b="b"/>
            <a:pathLst>
              <a:path w="1535429" h="175895">
                <a:moveTo>
                  <a:pt x="355376" y="96486"/>
                </a:moveTo>
                <a:lnTo>
                  <a:pt x="136773" y="96486"/>
                </a:lnTo>
                <a:lnTo>
                  <a:pt x="194181" y="115422"/>
                </a:lnTo>
                <a:lnTo>
                  <a:pt x="392915" y="155882"/>
                </a:lnTo>
                <a:lnTo>
                  <a:pt x="549565" y="165864"/>
                </a:lnTo>
                <a:lnTo>
                  <a:pt x="756850" y="175411"/>
                </a:lnTo>
                <a:lnTo>
                  <a:pt x="1059409" y="159528"/>
                </a:lnTo>
                <a:lnTo>
                  <a:pt x="1318741" y="126015"/>
                </a:lnTo>
                <a:lnTo>
                  <a:pt x="1323769" y="124665"/>
                </a:lnTo>
                <a:lnTo>
                  <a:pt x="759186" y="124665"/>
                </a:lnTo>
                <a:lnTo>
                  <a:pt x="552719" y="115162"/>
                </a:lnTo>
                <a:lnTo>
                  <a:pt x="403005" y="106094"/>
                </a:lnTo>
                <a:lnTo>
                  <a:pt x="355376" y="96486"/>
                </a:lnTo>
                <a:close/>
              </a:path>
              <a:path w="1535429" h="175895">
                <a:moveTo>
                  <a:pt x="168598" y="0"/>
                </a:moveTo>
                <a:lnTo>
                  <a:pt x="0" y="24626"/>
                </a:lnTo>
                <a:lnTo>
                  <a:pt x="120860" y="144729"/>
                </a:lnTo>
                <a:lnTo>
                  <a:pt x="136773" y="96486"/>
                </a:lnTo>
                <a:lnTo>
                  <a:pt x="355376" y="96486"/>
                </a:lnTo>
                <a:lnTo>
                  <a:pt x="210094" y="67179"/>
                </a:lnTo>
                <a:lnTo>
                  <a:pt x="152687" y="48243"/>
                </a:lnTo>
                <a:lnTo>
                  <a:pt x="168598" y="0"/>
                </a:lnTo>
                <a:close/>
              </a:path>
              <a:path w="1535429" h="175895">
                <a:moveTo>
                  <a:pt x="1513172" y="23267"/>
                </a:moveTo>
                <a:lnTo>
                  <a:pt x="1503107" y="23914"/>
                </a:lnTo>
                <a:lnTo>
                  <a:pt x="1312216" y="75636"/>
                </a:lnTo>
                <a:lnTo>
                  <a:pt x="1056726" y="108798"/>
                </a:lnTo>
                <a:lnTo>
                  <a:pt x="759186" y="124665"/>
                </a:lnTo>
                <a:lnTo>
                  <a:pt x="1323769" y="124665"/>
                </a:lnTo>
                <a:lnTo>
                  <a:pt x="1516335" y="72962"/>
                </a:lnTo>
                <a:lnTo>
                  <a:pt x="1525361" y="68460"/>
                </a:lnTo>
                <a:lnTo>
                  <a:pt x="1531738" y="61102"/>
                </a:lnTo>
                <a:lnTo>
                  <a:pt x="1534891" y="51889"/>
                </a:lnTo>
                <a:lnTo>
                  <a:pt x="1534243" y="41824"/>
                </a:lnTo>
                <a:lnTo>
                  <a:pt x="1529742" y="32798"/>
                </a:lnTo>
                <a:lnTo>
                  <a:pt x="1522384" y="26420"/>
                </a:lnTo>
                <a:lnTo>
                  <a:pt x="1513172" y="23267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341098" y="4876800"/>
            <a:ext cx="796290" cy="736600"/>
          </a:xfrm>
          <a:custGeom>
            <a:avLst/>
            <a:gdLst/>
            <a:ahLst/>
            <a:cxnLst/>
            <a:rect l="l" t="t" r="r" b="b"/>
            <a:pathLst>
              <a:path w="796290" h="736600">
                <a:moveTo>
                  <a:pt x="104775" y="153983"/>
                </a:moveTo>
                <a:lnTo>
                  <a:pt x="53001" y="153983"/>
                </a:lnTo>
                <a:lnTo>
                  <a:pt x="67324" y="220226"/>
                </a:lnTo>
                <a:lnTo>
                  <a:pt x="92210" y="287864"/>
                </a:lnTo>
                <a:lnTo>
                  <a:pt x="123335" y="352197"/>
                </a:lnTo>
                <a:lnTo>
                  <a:pt x="160326" y="412859"/>
                </a:lnTo>
                <a:lnTo>
                  <a:pt x="202815" y="469482"/>
                </a:lnTo>
                <a:lnTo>
                  <a:pt x="250432" y="521699"/>
                </a:lnTo>
                <a:lnTo>
                  <a:pt x="302812" y="569145"/>
                </a:lnTo>
                <a:lnTo>
                  <a:pt x="359588" y="611452"/>
                </a:lnTo>
                <a:lnTo>
                  <a:pt x="420394" y="648249"/>
                </a:lnTo>
                <a:lnTo>
                  <a:pt x="484859" y="679166"/>
                </a:lnTo>
                <a:lnTo>
                  <a:pt x="552609" y="703827"/>
                </a:lnTo>
                <a:lnTo>
                  <a:pt x="623263" y="721861"/>
                </a:lnTo>
                <a:lnTo>
                  <a:pt x="696434" y="732896"/>
                </a:lnTo>
                <a:lnTo>
                  <a:pt x="769153" y="736567"/>
                </a:lnTo>
                <a:lnTo>
                  <a:pt x="779128" y="735072"/>
                </a:lnTo>
                <a:lnTo>
                  <a:pt x="787466" y="730043"/>
                </a:lnTo>
                <a:lnTo>
                  <a:pt x="793309" y="722254"/>
                </a:lnTo>
                <a:lnTo>
                  <a:pt x="795801" y="712480"/>
                </a:lnTo>
                <a:lnTo>
                  <a:pt x="794306" y="702505"/>
                </a:lnTo>
                <a:lnTo>
                  <a:pt x="789277" y="694167"/>
                </a:lnTo>
                <a:lnTo>
                  <a:pt x="781488" y="688323"/>
                </a:lnTo>
                <a:lnTo>
                  <a:pt x="771714" y="685831"/>
                </a:lnTo>
                <a:lnTo>
                  <a:pt x="698995" y="682160"/>
                </a:lnTo>
                <a:lnTo>
                  <a:pt x="630927" y="671642"/>
                </a:lnTo>
                <a:lnTo>
                  <a:pt x="565258" y="654627"/>
                </a:lnTo>
                <a:lnTo>
                  <a:pt x="502318" y="631460"/>
                </a:lnTo>
                <a:lnTo>
                  <a:pt x="442439" y="602482"/>
                </a:lnTo>
                <a:lnTo>
                  <a:pt x="385963" y="568035"/>
                </a:lnTo>
                <a:lnTo>
                  <a:pt x="333233" y="528460"/>
                </a:lnTo>
                <a:lnTo>
                  <a:pt x="284598" y="484104"/>
                </a:lnTo>
                <a:lnTo>
                  <a:pt x="240407" y="435314"/>
                </a:lnTo>
                <a:lnTo>
                  <a:pt x="201009" y="382436"/>
                </a:lnTo>
                <a:lnTo>
                  <a:pt x="166750" y="325821"/>
                </a:lnTo>
                <a:lnTo>
                  <a:pt x="137976" y="265816"/>
                </a:lnTo>
                <a:lnTo>
                  <a:pt x="115029" y="202766"/>
                </a:lnTo>
                <a:lnTo>
                  <a:pt x="104775" y="153983"/>
                </a:lnTo>
                <a:close/>
              </a:path>
              <a:path w="796290" h="736600">
                <a:moveTo>
                  <a:pt x="59201" y="0"/>
                </a:moveTo>
                <a:lnTo>
                  <a:pt x="0" y="159773"/>
                </a:lnTo>
                <a:lnTo>
                  <a:pt x="53001" y="153983"/>
                </a:lnTo>
                <a:lnTo>
                  <a:pt x="104775" y="153983"/>
                </a:lnTo>
                <a:lnTo>
                  <a:pt x="103613" y="148455"/>
                </a:lnTo>
                <a:lnTo>
                  <a:pt x="151498" y="143224"/>
                </a:lnTo>
                <a:lnTo>
                  <a:pt x="59201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260632" y="2518898"/>
            <a:ext cx="736600" cy="796290"/>
          </a:xfrm>
          <a:custGeom>
            <a:avLst/>
            <a:gdLst/>
            <a:ahLst/>
            <a:cxnLst/>
            <a:rect l="l" t="t" r="r" b="b"/>
            <a:pathLst>
              <a:path w="736600" h="796289">
                <a:moveTo>
                  <a:pt x="576795" y="0"/>
                </a:moveTo>
                <a:lnTo>
                  <a:pt x="582584" y="53000"/>
                </a:lnTo>
                <a:lnTo>
                  <a:pt x="516340" y="67323"/>
                </a:lnTo>
                <a:lnTo>
                  <a:pt x="448703" y="92209"/>
                </a:lnTo>
                <a:lnTo>
                  <a:pt x="384369" y="123334"/>
                </a:lnTo>
                <a:lnTo>
                  <a:pt x="323708" y="160326"/>
                </a:lnTo>
                <a:lnTo>
                  <a:pt x="267085" y="202815"/>
                </a:lnTo>
                <a:lnTo>
                  <a:pt x="214868" y="250432"/>
                </a:lnTo>
                <a:lnTo>
                  <a:pt x="167422" y="302812"/>
                </a:lnTo>
                <a:lnTo>
                  <a:pt x="125115" y="359587"/>
                </a:lnTo>
                <a:lnTo>
                  <a:pt x="88317" y="420394"/>
                </a:lnTo>
                <a:lnTo>
                  <a:pt x="57401" y="484859"/>
                </a:lnTo>
                <a:lnTo>
                  <a:pt x="32740" y="552608"/>
                </a:lnTo>
                <a:lnTo>
                  <a:pt x="14706" y="623262"/>
                </a:lnTo>
                <a:lnTo>
                  <a:pt x="3671" y="696433"/>
                </a:lnTo>
                <a:lnTo>
                  <a:pt x="0" y="769152"/>
                </a:lnTo>
                <a:lnTo>
                  <a:pt x="1495" y="779127"/>
                </a:lnTo>
                <a:lnTo>
                  <a:pt x="6524" y="787465"/>
                </a:lnTo>
                <a:lnTo>
                  <a:pt x="14313" y="793309"/>
                </a:lnTo>
                <a:lnTo>
                  <a:pt x="24086" y="795802"/>
                </a:lnTo>
                <a:lnTo>
                  <a:pt x="34061" y="794307"/>
                </a:lnTo>
                <a:lnTo>
                  <a:pt x="42399" y="789277"/>
                </a:lnTo>
                <a:lnTo>
                  <a:pt x="48243" y="781488"/>
                </a:lnTo>
                <a:lnTo>
                  <a:pt x="50735" y="771715"/>
                </a:lnTo>
                <a:lnTo>
                  <a:pt x="54407" y="698995"/>
                </a:lnTo>
                <a:lnTo>
                  <a:pt x="64925" y="630927"/>
                </a:lnTo>
                <a:lnTo>
                  <a:pt x="81940" y="565257"/>
                </a:lnTo>
                <a:lnTo>
                  <a:pt x="105107" y="502318"/>
                </a:lnTo>
                <a:lnTo>
                  <a:pt x="134085" y="442438"/>
                </a:lnTo>
                <a:lnTo>
                  <a:pt x="168532" y="385961"/>
                </a:lnTo>
                <a:lnTo>
                  <a:pt x="208106" y="333232"/>
                </a:lnTo>
                <a:lnTo>
                  <a:pt x="252462" y="284598"/>
                </a:lnTo>
                <a:lnTo>
                  <a:pt x="301253" y="240407"/>
                </a:lnTo>
                <a:lnTo>
                  <a:pt x="354131" y="201009"/>
                </a:lnTo>
                <a:lnTo>
                  <a:pt x="410746" y="166749"/>
                </a:lnTo>
                <a:lnTo>
                  <a:pt x="470751" y="137976"/>
                </a:lnTo>
                <a:lnTo>
                  <a:pt x="533800" y="115028"/>
                </a:lnTo>
                <a:lnTo>
                  <a:pt x="588112" y="103612"/>
                </a:lnTo>
                <a:lnTo>
                  <a:pt x="667650" y="103612"/>
                </a:lnTo>
                <a:lnTo>
                  <a:pt x="736567" y="59201"/>
                </a:lnTo>
                <a:lnTo>
                  <a:pt x="576795" y="0"/>
                </a:lnTo>
                <a:close/>
              </a:path>
              <a:path w="736600" h="796289">
                <a:moveTo>
                  <a:pt x="667650" y="103612"/>
                </a:moveTo>
                <a:lnTo>
                  <a:pt x="588112" y="103612"/>
                </a:lnTo>
                <a:lnTo>
                  <a:pt x="593343" y="151498"/>
                </a:lnTo>
                <a:lnTo>
                  <a:pt x="667650" y="103612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492810" y="1564065"/>
            <a:ext cx="1452880" cy="173990"/>
          </a:xfrm>
          <a:custGeom>
            <a:avLst/>
            <a:gdLst/>
            <a:ahLst/>
            <a:cxnLst/>
            <a:rect l="l" t="t" r="r" b="b"/>
            <a:pathLst>
              <a:path w="1452879" h="173989">
                <a:moveTo>
                  <a:pt x="28717" y="74428"/>
                </a:moveTo>
                <a:lnTo>
                  <a:pt x="18651" y="75054"/>
                </a:lnTo>
                <a:lnTo>
                  <a:pt x="9566" y="79550"/>
                </a:lnTo>
                <a:lnTo>
                  <a:pt x="3172" y="86894"/>
                </a:lnTo>
                <a:lnTo>
                  <a:pt x="0" y="96101"/>
                </a:lnTo>
                <a:lnTo>
                  <a:pt x="626" y="106168"/>
                </a:lnTo>
                <a:lnTo>
                  <a:pt x="5108" y="115203"/>
                </a:lnTo>
                <a:lnTo>
                  <a:pt x="12452" y="121596"/>
                </a:lnTo>
                <a:lnTo>
                  <a:pt x="21658" y="124769"/>
                </a:lnTo>
                <a:lnTo>
                  <a:pt x="31725" y="124143"/>
                </a:lnTo>
                <a:lnTo>
                  <a:pt x="40810" y="119648"/>
                </a:lnTo>
                <a:lnTo>
                  <a:pt x="47203" y="112303"/>
                </a:lnTo>
                <a:lnTo>
                  <a:pt x="50376" y="103097"/>
                </a:lnTo>
                <a:lnTo>
                  <a:pt x="49749" y="93030"/>
                </a:lnTo>
                <a:lnTo>
                  <a:pt x="45267" y="83995"/>
                </a:lnTo>
                <a:lnTo>
                  <a:pt x="37923" y="77601"/>
                </a:lnTo>
                <a:lnTo>
                  <a:pt x="28717" y="74428"/>
                </a:lnTo>
                <a:close/>
              </a:path>
              <a:path w="1452879" h="173989">
                <a:moveTo>
                  <a:pt x="1239713" y="54465"/>
                </a:moveTo>
                <a:lnTo>
                  <a:pt x="1209807" y="84441"/>
                </a:lnTo>
                <a:lnTo>
                  <a:pt x="1213550" y="93430"/>
                </a:lnTo>
                <a:lnTo>
                  <a:pt x="1220391" y="100359"/>
                </a:lnTo>
                <a:lnTo>
                  <a:pt x="1229690" y="104266"/>
                </a:lnTo>
                <a:lnTo>
                  <a:pt x="1239835" y="104266"/>
                </a:lnTo>
                <a:lnTo>
                  <a:pt x="1248815" y="100527"/>
                </a:lnTo>
                <a:lnTo>
                  <a:pt x="1255744" y="93686"/>
                </a:lnTo>
                <a:lnTo>
                  <a:pt x="1259629" y="84441"/>
                </a:lnTo>
                <a:lnTo>
                  <a:pt x="1259646" y="74301"/>
                </a:lnTo>
                <a:lnTo>
                  <a:pt x="1255902" y="65311"/>
                </a:lnTo>
                <a:lnTo>
                  <a:pt x="1249061" y="58382"/>
                </a:lnTo>
                <a:lnTo>
                  <a:pt x="1239713" y="54465"/>
                </a:lnTo>
                <a:close/>
              </a:path>
              <a:path w="1452879" h="173989">
                <a:moveTo>
                  <a:pt x="126916" y="48165"/>
                </a:moveTo>
                <a:lnTo>
                  <a:pt x="116850" y="48790"/>
                </a:lnTo>
                <a:lnTo>
                  <a:pt x="107765" y="53286"/>
                </a:lnTo>
                <a:lnTo>
                  <a:pt x="101371" y="60631"/>
                </a:lnTo>
                <a:lnTo>
                  <a:pt x="98198" y="69837"/>
                </a:lnTo>
                <a:lnTo>
                  <a:pt x="98825" y="79904"/>
                </a:lnTo>
                <a:lnTo>
                  <a:pt x="103308" y="88939"/>
                </a:lnTo>
                <a:lnTo>
                  <a:pt x="110652" y="95332"/>
                </a:lnTo>
                <a:lnTo>
                  <a:pt x="119858" y="98505"/>
                </a:lnTo>
                <a:lnTo>
                  <a:pt x="129924" y="97880"/>
                </a:lnTo>
                <a:lnTo>
                  <a:pt x="139010" y="93384"/>
                </a:lnTo>
                <a:lnTo>
                  <a:pt x="145403" y="86039"/>
                </a:lnTo>
                <a:lnTo>
                  <a:pt x="148576" y="76833"/>
                </a:lnTo>
                <a:lnTo>
                  <a:pt x="147950" y="66766"/>
                </a:lnTo>
                <a:lnTo>
                  <a:pt x="143467" y="57731"/>
                </a:lnTo>
                <a:lnTo>
                  <a:pt x="136122" y="51338"/>
                </a:lnTo>
                <a:lnTo>
                  <a:pt x="126916" y="48165"/>
                </a:lnTo>
                <a:close/>
              </a:path>
              <a:path w="1452879" h="173989">
                <a:moveTo>
                  <a:pt x="220929" y="34841"/>
                </a:moveTo>
                <a:lnTo>
                  <a:pt x="211327" y="38087"/>
                </a:lnTo>
                <a:lnTo>
                  <a:pt x="204013" y="44515"/>
                </a:lnTo>
                <a:lnTo>
                  <a:pt x="199643" y="53216"/>
                </a:lnTo>
                <a:lnTo>
                  <a:pt x="198924" y="63277"/>
                </a:lnTo>
                <a:lnTo>
                  <a:pt x="202163" y="72829"/>
                </a:lnTo>
                <a:lnTo>
                  <a:pt x="208591" y="80143"/>
                </a:lnTo>
                <a:lnTo>
                  <a:pt x="217292" y="84513"/>
                </a:lnTo>
                <a:lnTo>
                  <a:pt x="227352" y="85233"/>
                </a:lnTo>
                <a:lnTo>
                  <a:pt x="236955" y="81987"/>
                </a:lnTo>
                <a:lnTo>
                  <a:pt x="244269" y="75559"/>
                </a:lnTo>
                <a:lnTo>
                  <a:pt x="248639" y="66857"/>
                </a:lnTo>
                <a:lnTo>
                  <a:pt x="249359" y="56796"/>
                </a:lnTo>
                <a:lnTo>
                  <a:pt x="246119" y="47245"/>
                </a:lnTo>
                <a:lnTo>
                  <a:pt x="239691" y="39931"/>
                </a:lnTo>
                <a:lnTo>
                  <a:pt x="230990" y="35560"/>
                </a:lnTo>
                <a:lnTo>
                  <a:pt x="220929" y="34841"/>
                </a:lnTo>
                <a:close/>
              </a:path>
              <a:path w="1452879" h="173989">
                <a:moveTo>
                  <a:pt x="1140054" y="34436"/>
                </a:moveTo>
                <a:lnTo>
                  <a:pt x="1110149" y="64412"/>
                </a:lnTo>
                <a:lnTo>
                  <a:pt x="1113893" y="73401"/>
                </a:lnTo>
                <a:lnTo>
                  <a:pt x="1120734" y="80330"/>
                </a:lnTo>
                <a:lnTo>
                  <a:pt x="1130033" y="84237"/>
                </a:lnTo>
                <a:lnTo>
                  <a:pt x="1140178" y="84237"/>
                </a:lnTo>
                <a:lnTo>
                  <a:pt x="1149158" y="80497"/>
                </a:lnTo>
                <a:lnTo>
                  <a:pt x="1156087" y="73656"/>
                </a:lnTo>
                <a:lnTo>
                  <a:pt x="1159972" y="64412"/>
                </a:lnTo>
                <a:lnTo>
                  <a:pt x="1159988" y="54271"/>
                </a:lnTo>
                <a:lnTo>
                  <a:pt x="1156244" y="45282"/>
                </a:lnTo>
                <a:lnTo>
                  <a:pt x="1149403" y="38353"/>
                </a:lnTo>
                <a:lnTo>
                  <a:pt x="1140054" y="34436"/>
                </a:lnTo>
                <a:close/>
              </a:path>
              <a:path w="1452879" h="173989">
                <a:moveTo>
                  <a:pt x="1331338" y="29043"/>
                </a:moveTo>
                <a:lnTo>
                  <a:pt x="1283958" y="173890"/>
                </a:lnTo>
                <a:lnTo>
                  <a:pt x="1452496" y="148846"/>
                </a:lnTo>
                <a:lnTo>
                  <a:pt x="1331338" y="29043"/>
                </a:lnTo>
                <a:close/>
              </a:path>
              <a:path w="1452879" h="173989">
                <a:moveTo>
                  <a:pt x="321753" y="21892"/>
                </a:moveTo>
                <a:lnTo>
                  <a:pt x="312150" y="25137"/>
                </a:lnTo>
                <a:lnTo>
                  <a:pt x="304836" y="31565"/>
                </a:lnTo>
                <a:lnTo>
                  <a:pt x="300465" y="40267"/>
                </a:lnTo>
                <a:lnTo>
                  <a:pt x="299745" y="50327"/>
                </a:lnTo>
                <a:lnTo>
                  <a:pt x="302985" y="59879"/>
                </a:lnTo>
                <a:lnTo>
                  <a:pt x="309413" y="67193"/>
                </a:lnTo>
                <a:lnTo>
                  <a:pt x="318114" y="71564"/>
                </a:lnTo>
                <a:lnTo>
                  <a:pt x="328174" y="72284"/>
                </a:lnTo>
                <a:lnTo>
                  <a:pt x="337777" y="69039"/>
                </a:lnTo>
                <a:lnTo>
                  <a:pt x="345091" y="62611"/>
                </a:lnTo>
                <a:lnTo>
                  <a:pt x="349462" y="53910"/>
                </a:lnTo>
                <a:lnTo>
                  <a:pt x="350182" y="43849"/>
                </a:lnTo>
                <a:lnTo>
                  <a:pt x="346943" y="34297"/>
                </a:lnTo>
                <a:lnTo>
                  <a:pt x="340515" y="26982"/>
                </a:lnTo>
                <a:lnTo>
                  <a:pt x="331814" y="22612"/>
                </a:lnTo>
                <a:lnTo>
                  <a:pt x="321753" y="21892"/>
                </a:lnTo>
                <a:close/>
              </a:path>
              <a:path w="1452879" h="173989">
                <a:moveTo>
                  <a:pt x="1036661" y="16140"/>
                </a:moveTo>
                <a:lnTo>
                  <a:pt x="1026671" y="17524"/>
                </a:lnTo>
                <a:lnTo>
                  <a:pt x="1018278" y="22460"/>
                </a:lnTo>
                <a:lnTo>
                  <a:pt x="1012348" y="30184"/>
                </a:lnTo>
                <a:lnTo>
                  <a:pt x="1009747" y="39930"/>
                </a:lnTo>
                <a:lnTo>
                  <a:pt x="1011132" y="49920"/>
                </a:lnTo>
                <a:lnTo>
                  <a:pt x="1016069" y="58313"/>
                </a:lnTo>
                <a:lnTo>
                  <a:pt x="1023793" y="64243"/>
                </a:lnTo>
                <a:lnTo>
                  <a:pt x="1033538" y="66843"/>
                </a:lnTo>
                <a:lnTo>
                  <a:pt x="1043579" y="65462"/>
                </a:lnTo>
                <a:lnTo>
                  <a:pt x="1051972" y="60526"/>
                </a:lnTo>
                <a:lnTo>
                  <a:pt x="1057902" y="52802"/>
                </a:lnTo>
                <a:lnTo>
                  <a:pt x="1060503" y="43056"/>
                </a:lnTo>
                <a:lnTo>
                  <a:pt x="1059118" y="33065"/>
                </a:lnTo>
                <a:lnTo>
                  <a:pt x="1054182" y="24672"/>
                </a:lnTo>
                <a:lnTo>
                  <a:pt x="1046458" y="18743"/>
                </a:lnTo>
                <a:lnTo>
                  <a:pt x="1036661" y="16140"/>
                </a:lnTo>
                <a:close/>
              </a:path>
              <a:path w="1452879" h="173989">
                <a:moveTo>
                  <a:pt x="424755" y="11816"/>
                </a:moveTo>
                <a:lnTo>
                  <a:pt x="414936" y="14330"/>
                </a:lnTo>
                <a:lnTo>
                  <a:pt x="407159" y="20189"/>
                </a:lnTo>
                <a:lnTo>
                  <a:pt x="402146" y="28537"/>
                </a:lnTo>
                <a:lnTo>
                  <a:pt x="400671" y="38515"/>
                </a:lnTo>
                <a:lnTo>
                  <a:pt x="403182" y="48284"/>
                </a:lnTo>
                <a:lnTo>
                  <a:pt x="409041" y="56061"/>
                </a:lnTo>
                <a:lnTo>
                  <a:pt x="417389" y="61073"/>
                </a:lnTo>
                <a:lnTo>
                  <a:pt x="427367" y="62548"/>
                </a:lnTo>
                <a:lnTo>
                  <a:pt x="437186" y="60034"/>
                </a:lnTo>
                <a:lnTo>
                  <a:pt x="444964" y="54175"/>
                </a:lnTo>
                <a:lnTo>
                  <a:pt x="449976" y="45828"/>
                </a:lnTo>
                <a:lnTo>
                  <a:pt x="451452" y="35850"/>
                </a:lnTo>
                <a:lnTo>
                  <a:pt x="448940" y="26081"/>
                </a:lnTo>
                <a:lnTo>
                  <a:pt x="443081" y="18304"/>
                </a:lnTo>
                <a:lnTo>
                  <a:pt x="434733" y="13291"/>
                </a:lnTo>
                <a:lnTo>
                  <a:pt x="424755" y="11816"/>
                </a:lnTo>
                <a:close/>
              </a:path>
              <a:path w="1452879" h="173989">
                <a:moveTo>
                  <a:pt x="935206" y="9883"/>
                </a:moveTo>
                <a:lnTo>
                  <a:pt x="925215" y="11267"/>
                </a:lnTo>
                <a:lnTo>
                  <a:pt x="916821" y="16203"/>
                </a:lnTo>
                <a:lnTo>
                  <a:pt x="910891" y="23926"/>
                </a:lnTo>
                <a:lnTo>
                  <a:pt x="908290" y="33671"/>
                </a:lnTo>
                <a:lnTo>
                  <a:pt x="909673" y="43662"/>
                </a:lnTo>
                <a:lnTo>
                  <a:pt x="914609" y="52056"/>
                </a:lnTo>
                <a:lnTo>
                  <a:pt x="922333" y="57986"/>
                </a:lnTo>
                <a:lnTo>
                  <a:pt x="932078" y="60587"/>
                </a:lnTo>
                <a:lnTo>
                  <a:pt x="942120" y="59206"/>
                </a:lnTo>
                <a:lnTo>
                  <a:pt x="950513" y="54270"/>
                </a:lnTo>
                <a:lnTo>
                  <a:pt x="956443" y="46547"/>
                </a:lnTo>
                <a:lnTo>
                  <a:pt x="959044" y="36802"/>
                </a:lnTo>
                <a:lnTo>
                  <a:pt x="957660" y="26811"/>
                </a:lnTo>
                <a:lnTo>
                  <a:pt x="952724" y="18418"/>
                </a:lnTo>
                <a:lnTo>
                  <a:pt x="945001" y="12487"/>
                </a:lnTo>
                <a:lnTo>
                  <a:pt x="935206" y="9883"/>
                </a:lnTo>
                <a:close/>
              </a:path>
              <a:path w="1452879" h="173989">
                <a:moveTo>
                  <a:pt x="526267" y="6490"/>
                </a:moveTo>
                <a:lnTo>
                  <a:pt x="516448" y="9004"/>
                </a:lnTo>
                <a:lnTo>
                  <a:pt x="508670" y="14862"/>
                </a:lnTo>
                <a:lnTo>
                  <a:pt x="503657" y="23210"/>
                </a:lnTo>
                <a:lnTo>
                  <a:pt x="502182" y="33188"/>
                </a:lnTo>
                <a:lnTo>
                  <a:pt x="504693" y="42957"/>
                </a:lnTo>
                <a:lnTo>
                  <a:pt x="510552" y="50734"/>
                </a:lnTo>
                <a:lnTo>
                  <a:pt x="518900" y="55747"/>
                </a:lnTo>
                <a:lnTo>
                  <a:pt x="528877" y="57223"/>
                </a:lnTo>
                <a:lnTo>
                  <a:pt x="538697" y="54709"/>
                </a:lnTo>
                <a:lnTo>
                  <a:pt x="546475" y="48850"/>
                </a:lnTo>
                <a:lnTo>
                  <a:pt x="551488" y="40502"/>
                </a:lnTo>
                <a:lnTo>
                  <a:pt x="552963" y="30524"/>
                </a:lnTo>
                <a:lnTo>
                  <a:pt x="550451" y="20756"/>
                </a:lnTo>
                <a:lnTo>
                  <a:pt x="544592" y="12978"/>
                </a:lnTo>
                <a:lnTo>
                  <a:pt x="536245" y="7966"/>
                </a:lnTo>
                <a:lnTo>
                  <a:pt x="526267" y="6490"/>
                </a:lnTo>
                <a:close/>
              </a:path>
              <a:path w="1452879" h="173989">
                <a:moveTo>
                  <a:pt x="833287" y="4636"/>
                </a:moveTo>
                <a:lnTo>
                  <a:pt x="823320" y="6179"/>
                </a:lnTo>
                <a:lnTo>
                  <a:pt x="815006" y="11249"/>
                </a:lnTo>
                <a:lnTo>
                  <a:pt x="809200" y="19066"/>
                </a:lnTo>
                <a:lnTo>
                  <a:pt x="806754" y="28851"/>
                </a:lnTo>
                <a:lnTo>
                  <a:pt x="808298" y="38819"/>
                </a:lnTo>
                <a:lnTo>
                  <a:pt x="813367" y="47132"/>
                </a:lnTo>
                <a:lnTo>
                  <a:pt x="821184" y="52938"/>
                </a:lnTo>
                <a:lnTo>
                  <a:pt x="830969" y="55383"/>
                </a:lnTo>
                <a:lnTo>
                  <a:pt x="840988" y="53842"/>
                </a:lnTo>
                <a:lnTo>
                  <a:pt x="849302" y="48773"/>
                </a:lnTo>
                <a:lnTo>
                  <a:pt x="855108" y="40956"/>
                </a:lnTo>
                <a:lnTo>
                  <a:pt x="857553" y="31170"/>
                </a:lnTo>
                <a:lnTo>
                  <a:pt x="856010" y="21202"/>
                </a:lnTo>
                <a:lnTo>
                  <a:pt x="850940" y="12889"/>
                </a:lnTo>
                <a:lnTo>
                  <a:pt x="843123" y="7083"/>
                </a:lnTo>
                <a:lnTo>
                  <a:pt x="833287" y="4636"/>
                </a:lnTo>
                <a:close/>
              </a:path>
              <a:path w="1452879" h="173989">
                <a:moveTo>
                  <a:pt x="627778" y="1164"/>
                </a:moveTo>
                <a:lnTo>
                  <a:pt x="617959" y="3677"/>
                </a:lnTo>
                <a:lnTo>
                  <a:pt x="610182" y="9536"/>
                </a:lnTo>
                <a:lnTo>
                  <a:pt x="605169" y="17884"/>
                </a:lnTo>
                <a:lnTo>
                  <a:pt x="603693" y="27862"/>
                </a:lnTo>
                <a:lnTo>
                  <a:pt x="606204" y="37631"/>
                </a:lnTo>
                <a:lnTo>
                  <a:pt x="612063" y="45408"/>
                </a:lnTo>
                <a:lnTo>
                  <a:pt x="620411" y="50421"/>
                </a:lnTo>
                <a:lnTo>
                  <a:pt x="630388" y="51897"/>
                </a:lnTo>
                <a:lnTo>
                  <a:pt x="640208" y="49383"/>
                </a:lnTo>
                <a:lnTo>
                  <a:pt x="647985" y="43524"/>
                </a:lnTo>
                <a:lnTo>
                  <a:pt x="652998" y="35176"/>
                </a:lnTo>
                <a:lnTo>
                  <a:pt x="654474" y="25199"/>
                </a:lnTo>
                <a:lnTo>
                  <a:pt x="651963" y="15430"/>
                </a:lnTo>
                <a:lnTo>
                  <a:pt x="646104" y="7652"/>
                </a:lnTo>
                <a:lnTo>
                  <a:pt x="637757" y="2639"/>
                </a:lnTo>
                <a:lnTo>
                  <a:pt x="627778" y="1164"/>
                </a:lnTo>
                <a:close/>
              </a:path>
              <a:path w="1452879" h="173989">
                <a:moveTo>
                  <a:pt x="731742" y="0"/>
                </a:moveTo>
                <a:lnTo>
                  <a:pt x="721774" y="1542"/>
                </a:lnTo>
                <a:lnTo>
                  <a:pt x="713461" y="6612"/>
                </a:lnTo>
                <a:lnTo>
                  <a:pt x="707655" y="14429"/>
                </a:lnTo>
                <a:lnTo>
                  <a:pt x="705210" y="24215"/>
                </a:lnTo>
                <a:lnTo>
                  <a:pt x="706753" y="34182"/>
                </a:lnTo>
                <a:lnTo>
                  <a:pt x="711823" y="42496"/>
                </a:lnTo>
                <a:lnTo>
                  <a:pt x="719640" y="48302"/>
                </a:lnTo>
                <a:lnTo>
                  <a:pt x="729425" y="50746"/>
                </a:lnTo>
                <a:lnTo>
                  <a:pt x="739444" y="49206"/>
                </a:lnTo>
                <a:lnTo>
                  <a:pt x="747757" y="44136"/>
                </a:lnTo>
                <a:lnTo>
                  <a:pt x="753563" y="36319"/>
                </a:lnTo>
                <a:lnTo>
                  <a:pt x="756008" y="26534"/>
                </a:lnTo>
                <a:lnTo>
                  <a:pt x="754465" y="16566"/>
                </a:lnTo>
                <a:lnTo>
                  <a:pt x="749395" y="8253"/>
                </a:lnTo>
                <a:lnTo>
                  <a:pt x="741578" y="2447"/>
                </a:lnTo>
                <a:lnTo>
                  <a:pt x="731742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133600" y="3352800"/>
            <a:ext cx="2349500" cy="135890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2642361" y="3768725"/>
            <a:ext cx="125095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800" b="1" spc="-1370" dirty="0">
                <a:latin typeface="Times New Roman"/>
                <a:cs typeface="Times New Roman"/>
              </a:rPr>
              <a:t>O</a:t>
            </a:r>
            <a:r>
              <a:rPr sz="4200" b="1" spc="-1192" baseline="1984" dirty="0">
                <a:latin typeface="Times New Roman"/>
                <a:cs typeface="Times New Roman"/>
              </a:rPr>
              <a:t>O</a:t>
            </a:r>
            <a:r>
              <a:rPr sz="2800" b="1" spc="-745" dirty="0">
                <a:latin typeface="Times New Roman"/>
                <a:cs typeface="Times New Roman"/>
              </a:rPr>
              <a:t>u</a:t>
            </a:r>
            <a:r>
              <a:rPr sz="4200" b="1" spc="-1155" baseline="1984" dirty="0">
                <a:latin typeface="Times New Roman"/>
                <a:cs typeface="Times New Roman"/>
              </a:rPr>
              <a:t>u</a:t>
            </a:r>
            <a:r>
              <a:rPr sz="2800" b="1" spc="-120" dirty="0">
                <a:latin typeface="Times New Roman"/>
                <a:cs typeface="Times New Roman"/>
              </a:rPr>
              <a:t>t</a:t>
            </a:r>
            <a:r>
              <a:rPr sz="4200" b="1" spc="-1267" baseline="1984" dirty="0">
                <a:latin typeface="Times New Roman"/>
                <a:cs typeface="Times New Roman"/>
              </a:rPr>
              <a:t>t</a:t>
            </a:r>
            <a:r>
              <a:rPr sz="2800" b="1" spc="-745" dirty="0">
                <a:latin typeface="Times New Roman"/>
                <a:cs typeface="Times New Roman"/>
              </a:rPr>
              <a:t>p</a:t>
            </a:r>
            <a:r>
              <a:rPr sz="4200" b="1" spc="-1155" baseline="1984" dirty="0">
                <a:latin typeface="Times New Roman"/>
                <a:cs typeface="Times New Roman"/>
              </a:rPr>
              <a:t>p</a:t>
            </a:r>
            <a:r>
              <a:rPr sz="2800" b="1" spc="-745" dirty="0">
                <a:latin typeface="Times New Roman"/>
                <a:cs typeface="Times New Roman"/>
              </a:rPr>
              <a:t>u</a:t>
            </a:r>
            <a:r>
              <a:rPr sz="4200" b="1" spc="-1155" baseline="1984" dirty="0">
                <a:latin typeface="Times New Roman"/>
                <a:cs typeface="Times New Roman"/>
              </a:rPr>
              <a:t>u</a:t>
            </a:r>
            <a:r>
              <a:rPr sz="2800" b="1" spc="-120" dirty="0">
                <a:latin typeface="Times New Roman"/>
                <a:cs typeface="Times New Roman"/>
              </a:rPr>
              <a:t>t</a:t>
            </a:r>
            <a:r>
              <a:rPr sz="4200" b="1" baseline="1984" dirty="0">
                <a:latin typeface="Times New Roman"/>
                <a:cs typeface="Times New Roman"/>
              </a:rPr>
              <a:t>t</a:t>
            </a:r>
            <a:endParaRPr sz="4200" baseline="1984">
              <a:latin typeface="Times New Roman"/>
              <a:cs typeface="Times New Roman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3213100" y="5054600"/>
            <a:ext cx="2349500" cy="135890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3645662" y="5230813"/>
            <a:ext cx="1346835" cy="8839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8890" algn="ctr">
              <a:spcBef>
                <a:spcPts val="100"/>
              </a:spcBef>
            </a:pPr>
            <a:r>
              <a:rPr sz="4200" b="1" spc="-1005" baseline="-1984" dirty="0">
                <a:latin typeface="Times New Roman"/>
                <a:cs typeface="Times New Roman"/>
              </a:rPr>
              <a:t>G</a:t>
            </a:r>
            <a:r>
              <a:rPr sz="2800" b="1" spc="-670" dirty="0">
                <a:latin typeface="Times New Roman"/>
                <a:cs typeface="Times New Roman"/>
              </a:rPr>
              <a:t>G</a:t>
            </a:r>
            <a:r>
              <a:rPr sz="4200" b="1" spc="-1005" baseline="-1984" dirty="0">
                <a:latin typeface="Times New Roman"/>
                <a:cs typeface="Times New Roman"/>
              </a:rPr>
              <a:t>I</a:t>
            </a:r>
            <a:r>
              <a:rPr sz="2800" b="1" spc="-670" dirty="0">
                <a:latin typeface="Times New Roman"/>
                <a:cs typeface="Times New Roman"/>
              </a:rPr>
              <a:t>I</a:t>
            </a:r>
            <a:r>
              <a:rPr sz="4200" b="1" spc="-1005" baseline="-1984" dirty="0">
                <a:latin typeface="Times New Roman"/>
                <a:cs typeface="Times New Roman"/>
              </a:rPr>
              <a:t>S</a:t>
            </a:r>
            <a:r>
              <a:rPr sz="2800" b="1" spc="-670" dirty="0">
                <a:latin typeface="Times New Roman"/>
                <a:cs typeface="Times New Roman"/>
              </a:rPr>
              <a:t>S</a:t>
            </a:r>
            <a:endParaRPr sz="2800">
              <a:latin typeface="Times New Roman"/>
              <a:cs typeface="Times New Roman"/>
            </a:endParaRPr>
          </a:p>
          <a:p>
            <a:pPr algn="ctr">
              <a:spcBef>
                <a:spcPts val="40"/>
              </a:spcBef>
            </a:pPr>
            <a:r>
              <a:rPr sz="4200" b="1" spc="-810" baseline="-1984" dirty="0">
                <a:latin typeface="Times New Roman"/>
                <a:cs typeface="Times New Roman"/>
              </a:rPr>
              <a:t>a</a:t>
            </a:r>
            <a:r>
              <a:rPr sz="2800" b="1" spc="-540" dirty="0">
                <a:latin typeface="Times New Roman"/>
                <a:cs typeface="Times New Roman"/>
              </a:rPr>
              <a:t>a</a:t>
            </a:r>
            <a:r>
              <a:rPr sz="4200" b="1" spc="-810" baseline="-1984" dirty="0">
                <a:latin typeface="Times New Roman"/>
                <a:cs typeface="Times New Roman"/>
              </a:rPr>
              <a:t>n</a:t>
            </a:r>
            <a:r>
              <a:rPr sz="2800" b="1" spc="-540" dirty="0">
                <a:latin typeface="Times New Roman"/>
                <a:cs typeface="Times New Roman"/>
              </a:rPr>
              <a:t>n</a:t>
            </a:r>
            <a:r>
              <a:rPr sz="4200" b="1" spc="-810" baseline="-1984" dirty="0">
                <a:latin typeface="Times New Roman"/>
                <a:cs typeface="Times New Roman"/>
              </a:rPr>
              <a:t>a</a:t>
            </a:r>
            <a:r>
              <a:rPr sz="2800" b="1" spc="-540" dirty="0">
                <a:latin typeface="Times New Roman"/>
                <a:cs typeface="Times New Roman"/>
              </a:rPr>
              <a:t>a</a:t>
            </a:r>
            <a:r>
              <a:rPr sz="4200" b="1" spc="-810" baseline="-1984" dirty="0">
                <a:latin typeface="Times New Roman"/>
                <a:cs typeface="Times New Roman"/>
              </a:rPr>
              <a:t>ly</a:t>
            </a:r>
            <a:r>
              <a:rPr sz="2800" b="1" spc="-540" dirty="0">
                <a:latin typeface="Times New Roman"/>
                <a:cs typeface="Times New Roman"/>
              </a:rPr>
              <a:t>ly</a:t>
            </a:r>
            <a:r>
              <a:rPr sz="4200" b="1" spc="-810" baseline="-1984" dirty="0">
                <a:latin typeface="Times New Roman"/>
                <a:cs typeface="Times New Roman"/>
              </a:rPr>
              <a:t>s</a:t>
            </a:r>
            <a:r>
              <a:rPr sz="2800" b="1" spc="-540" dirty="0">
                <a:latin typeface="Times New Roman"/>
                <a:cs typeface="Times New Roman"/>
              </a:rPr>
              <a:t>s</a:t>
            </a:r>
            <a:r>
              <a:rPr sz="4200" b="1" spc="-810" baseline="-1984" dirty="0">
                <a:latin typeface="Times New Roman"/>
                <a:cs typeface="Times New Roman"/>
              </a:rPr>
              <a:t>is</a:t>
            </a:r>
            <a:r>
              <a:rPr sz="2800" b="1" spc="-540" dirty="0">
                <a:latin typeface="Times New Roman"/>
                <a:cs typeface="Times New Roman"/>
              </a:rPr>
              <a:t>is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6654800" y="5029200"/>
            <a:ext cx="2400300" cy="140970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6698425" y="5180013"/>
            <a:ext cx="2223135" cy="883919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 marR="5080" indent="292100">
              <a:lnSpc>
                <a:spcPct val="101200"/>
              </a:lnSpc>
              <a:spcBef>
                <a:spcPts val="60"/>
              </a:spcBef>
            </a:pPr>
            <a:r>
              <a:rPr sz="4200" b="1" spc="-907" baseline="-1984" dirty="0">
                <a:latin typeface="Times New Roman"/>
                <a:cs typeface="Times New Roman"/>
              </a:rPr>
              <a:t>I</a:t>
            </a:r>
            <a:r>
              <a:rPr sz="2800" b="1" spc="-605" dirty="0">
                <a:latin typeface="Times New Roman"/>
                <a:cs typeface="Times New Roman"/>
              </a:rPr>
              <a:t>I</a:t>
            </a:r>
            <a:r>
              <a:rPr sz="4200" b="1" spc="-907" baseline="-1984" dirty="0">
                <a:latin typeface="Times New Roman"/>
                <a:cs typeface="Times New Roman"/>
              </a:rPr>
              <a:t>m</a:t>
            </a:r>
            <a:r>
              <a:rPr sz="2800" b="1" spc="-605" dirty="0">
                <a:latin typeface="Times New Roman"/>
                <a:cs typeface="Times New Roman"/>
              </a:rPr>
              <a:t>m</a:t>
            </a:r>
            <a:r>
              <a:rPr sz="4200" b="1" spc="-907" baseline="-1984" dirty="0">
                <a:latin typeface="Times New Roman"/>
                <a:cs typeface="Times New Roman"/>
              </a:rPr>
              <a:t>p</a:t>
            </a:r>
            <a:r>
              <a:rPr sz="2800" b="1" spc="-605" dirty="0">
                <a:latin typeface="Times New Roman"/>
                <a:cs typeface="Times New Roman"/>
              </a:rPr>
              <a:t>p</a:t>
            </a:r>
            <a:r>
              <a:rPr sz="4200" b="1" spc="-907" baseline="-1984" dirty="0">
                <a:latin typeface="Times New Roman"/>
                <a:cs typeface="Times New Roman"/>
              </a:rPr>
              <a:t>o</a:t>
            </a:r>
            <a:r>
              <a:rPr sz="2800" b="1" spc="-605" dirty="0">
                <a:latin typeface="Times New Roman"/>
                <a:cs typeface="Times New Roman"/>
              </a:rPr>
              <a:t>o</a:t>
            </a:r>
            <a:r>
              <a:rPr sz="4200" b="1" spc="-907" baseline="-1984" dirty="0">
                <a:latin typeface="Times New Roman"/>
                <a:cs typeface="Times New Roman"/>
              </a:rPr>
              <a:t>r</a:t>
            </a:r>
            <a:r>
              <a:rPr sz="2800" b="1" spc="-605" dirty="0">
                <a:latin typeface="Times New Roman"/>
                <a:cs typeface="Times New Roman"/>
              </a:rPr>
              <a:t>r</a:t>
            </a:r>
            <a:r>
              <a:rPr sz="4200" b="1" spc="-907" baseline="-1984" dirty="0">
                <a:latin typeface="Times New Roman"/>
                <a:cs typeface="Times New Roman"/>
              </a:rPr>
              <a:t>t</a:t>
            </a:r>
            <a:r>
              <a:rPr sz="2800" b="1" spc="-605" dirty="0">
                <a:latin typeface="Times New Roman"/>
                <a:cs typeface="Times New Roman"/>
              </a:rPr>
              <a:t>t</a:t>
            </a:r>
            <a:r>
              <a:rPr sz="4200" b="1" spc="-907" baseline="-1984" dirty="0">
                <a:latin typeface="Times New Roman"/>
                <a:cs typeface="Times New Roman"/>
              </a:rPr>
              <a:t>o</a:t>
            </a:r>
            <a:r>
              <a:rPr sz="2800" b="1" spc="-605" dirty="0">
                <a:latin typeface="Times New Roman"/>
                <a:cs typeface="Times New Roman"/>
              </a:rPr>
              <a:t>o</a:t>
            </a:r>
            <a:r>
              <a:rPr sz="4200" b="1" spc="-907" baseline="-1984" dirty="0">
                <a:latin typeface="Times New Roman"/>
                <a:cs typeface="Times New Roman"/>
              </a:rPr>
              <a:t>r</a:t>
            </a:r>
            <a:r>
              <a:rPr sz="2800" b="1" spc="-605" dirty="0">
                <a:latin typeface="Times New Roman"/>
                <a:cs typeface="Times New Roman"/>
              </a:rPr>
              <a:t>r  </a:t>
            </a:r>
            <a:r>
              <a:rPr sz="4200" b="1" spc="-839" baseline="-1984" dirty="0">
                <a:latin typeface="Times New Roman"/>
                <a:cs typeface="Times New Roman"/>
              </a:rPr>
              <a:t>b</a:t>
            </a:r>
            <a:r>
              <a:rPr sz="2800" b="1" spc="-560" dirty="0">
                <a:latin typeface="Times New Roman"/>
                <a:cs typeface="Times New Roman"/>
              </a:rPr>
              <a:t>b</a:t>
            </a:r>
            <a:r>
              <a:rPr sz="4200" b="1" spc="-839" baseline="-1984" dirty="0">
                <a:latin typeface="Times New Roman"/>
                <a:cs typeface="Times New Roman"/>
              </a:rPr>
              <a:t>u</a:t>
            </a:r>
            <a:r>
              <a:rPr sz="2800" b="1" spc="-560" dirty="0">
                <a:latin typeface="Times New Roman"/>
                <a:cs typeface="Times New Roman"/>
              </a:rPr>
              <a:t>u</a:t>
            </a:r>
            <a:r>
              <a:rPr sz="4200" b="1" spc="-839" baseline="-1984" dirty="0">
                <a:latin typeface="Times New Roman"/>
                <a:cs typeface="Times New Roman"/>
              </a:rPr>
              <a:t>il</a:t>
            </a:r>
            <a:r>
              <a:rPr sz="2800" b="1" spc="-560" dirty="0">
                <a:latin typeface="Times New Roman"/>
                <a:cs typeface="Times New Roman"/>
              </a:rPr>
              <a:t>i</a:t>
            </a:r>
            <a:r>
              <a:rPr sz="4200" b="1" spc="-839" baseline="-1984" dirty="0">
                <a:latin typeface="Times New Roman"/>
                <a:cs typeface="Times New Roman"/>
              </a:rPr>
              <a:t>d</a:t>
            </a:r>
            <a:r>
              <a:rPr sz="2800" b="1" spc="-560" dirty="0">
                <a:latin typeface="Times New Roman"/>
                <a:cs typeface="Times New Roman"/>
              </a:rPr>
              <a:t>ld</a:t>
            </a:r>
            <a:r>
              <a:rPr sz="4200" b="1" spc="-839" baseline="-1984" dirty="0">
                <a:latin typeface="Times New Roman"/>
                <a:cs typeface="Times New Roman"/>
              </a:rPr>
              <a:t>d</a:t>
            </a:r>
            <a:r>
              <a:rPr sz="2800" b="1" spc="-560" dirty="0">
                <a:latin typeface="Times New Roman"/>
                <a:cs typeface="Times New Roman"/>
              </a:rPr>
              <a:t>d</a:t>
            </a:r>
            <a:r>
              <a:rPr sz="4200" b="1" spc="-839" baseline="-1984" dirty="0">
                <a:latin typeface="Times New Roman"/>
                <a:cs typeface="Times New Roman"/>
              </a:rPr>
              <a:t>a</a:t>
            </a:r>
            <a:r>
              <a:rPr sz="2800" b="1" spc="-560" dirty="0">
                <a:latin typeface="Times New Roman"/>
                <a:cs typeface="Times New Roman"/>
              </a:rPr>
              <a:t>a</a:t>
            </a:r>
            <a:r>
              <a:rPr sz="4200" b="1" spc="-839" baseline="-1984" dirty="0">
                <a:latin typeface="Times New Roman"/>
                <a:cs typeface="Times New Roman"/>
              </a:rPr>
              <a:t>t</a:t>
            </a:r>
            <a:r>
              <a:rPr sz="2800" b="1" spc="-560" dirty="0">
                <a:latin typeface="Times New Roman"/>
                <a:cs typeface="Times New Roman"/>
              </a:rPr>
              <a:t>t</a:t>
            </a:r>
            <a:r>
              <a:rPr sz="4200" b="1" spc="-839" baseline="-1984" dirty="0">
                <a:latin typeface="Times New Roman"/>
                <a:cs typeface="Times New Roman"/>
              </a:rPr>
              <a:t>a</a:t>
            </a:r>
            <a:r>
              <a:rPr sz="2800" b="1" spc="-560" dirty="0">
                <a:latin typeface="Times New Roman"/>
                <a:cs typeface="Times New Roman"/>
              </a:rPr>
              <a:t>a</a:t>
            </a:r>
            <a:r>
              <a:rPr sz="4200" b="1" spc="-839" baseline="-1984" dirty="0">
                <a:latin typeface="Times New Roman"/>
                <a:cs typeface="Times New Roman"/>
              </a:rPr>
              <a:t>s</a:t>
            </a:r>
            <a:r>
              <a:rPr sz="2800" b="1" spc="-560" dirty="0">
                <a:latin typeface="Times New Roman"/>
                <a:cs typeface="Times New Roman"/>
              </a:rPr>
              <a:t>s</a:t>
            </a:r>
            <a:r>
              <a:rPr sz="4200" b="1" spc="-839" baseline="-1984" dirty="0">
                <a:latin typeface="Times New Roman"/>
                <a:cs typeface="Times New Roman"/>
              </a:rPr>
              <a:t>e</a:t>
            </a:r>
            <a:r>
              <a:rPr sz="2800" b="1" spc="-560" dirty="0">
                <a:latin typeface="Times New Roman"/>
                <a:cs typeface="Times New Roman"/>
              </a:rPr>
              <a:t>e</a:t>
            </a:r>
            <a:r>
              <a:rPr sz="4200" b="1" spc="-839" baseline="-1984" dirty="0">
                <a:latin typeface="Times New Roman"/>
                <a:cs typeface="Times New Roman"/>
              </a:rPr>
              <a:t>t</a:t>
            </a:r>
            <a:r>
              <a:rPr sz="2800" b="1" spc="-560" dirty="0">
                <a:latin typeface="Times New Roman"/>
                <a:cs typeface="Times New Roman"/>
              </a:rPr>
              <a:t>t</a:t>
            </a:r>
            <a:r>
              <a:rPr sz="4200" b="1" spc="-839" baseline="-1984" dirty="0">
                <a:latin typeface="Times New Roman"/>
                <a:cs typeface="Times New Roman"/>
              </a:rPr>
              <a:t>s</a:t>
            </a:r>
            <a:r>
              <a:rPr sz="2800" b="1" spc="-560" dirty="0">
                <a:latin typeface="Times New Roman"/>
                <a:cs typeface="Times New Roman"/>
              </a:rPr>
              <a:t>s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7696200" y="3352800"/>
            <a:ext cx="2349500" cy="135890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7931912" y="3629026"/>
            <a:ext cx="1824355" cy="883919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304800" marR="5080" indent="-292100">
              <a:lnSpc>
                <a:spcPct val="101200"/>
              </a:lnSpc>
              <a:spcBef>
                <a:spcPts val="60"/>
              </a:spcBef>
            </a:pPr>
            <a:r>
              <a:rPr sz="2800" b="1" spc="-620" dirty="0">
                <a:latin typeface="Times New Roman"/>
                <a:cs typeface="Times New Roman"/>
              </a:rPr>
              <a:t>D</a:t>
            </a:r>
            <a:r>
              <a:rPr sz="4200" b="1" spc="-930" baseline="1984" dirty="0">
                <a:latin typeface="Times New Roman"/>
                <a:cs typeface="Times New Roman"/>
              </a:rPr>
              <a:t>D</a:t>
            </a:r>
            <a:r>
              <a:rPr sz="2800" b="1" spc="-620" dirty="0">
                <a:latin typeface="Times New Roman"/>
                <a:cs typeface="Times New Roman"/>
              </a:rPr>
              <a:t>e</a:t>
            </a:r>
            <a:r>
              <a:rPr sz="4200" b="1" spc="-930" baseline="1984" dirty="0">
                <a:latin typeface="Times New Roman"/>
                <a:cs typeface="Times New Roman"/>
              </a:rPr>
              <a:t>e</a:t>
            </a:r>
            <a:r>
              <a:rPr sz="2800" b="1" spc="-620" dirty="0">
                <a:latin typeface="Times New Roman"/>
                <a:cs typeface="Times New Roman"/>
              </a:rPr>
              <a:t>f</a:t>
            </a:r>
            <a:r>
              <a:rPr sz="4200" b="1" spc="-930" baseline="1984" dirty="0">
                <a:latin typeface="Times New Roman"/>
                <a:cs typeface="Times New Roman"/>
              </a:rPr>
              <a:t>f</a:t>
            </a:r>
            <a:r>
              <a:rPr sz="2800" b="1" spc="-620" dirty="0">
                <a:latin typeface="Times New Roman"/>
                <a:cs typeface="Times New Roman"/>
              </a:rPr>
              <a:t>in</a:t>
            </a:r>
            <a:r>
              <a:rPr sz="4200" b="1" spc="-930" baseline="1984" dirty="0">
                <a:latin typeface="Times New Roman"/>
                <a:cs typeface="Times New Roman"/>
              </a:rPr>
              <a:t>in</a:t>
            </a:r>
            <a:r>
              <a:rPr sz="2800" b="1" spc="-620" dirty="0">
                <a:latin typeface="Times New Roman"/>
                <a:cs typeface="Times New Roman"/>
              </a:rPr>
              <a:t>e</a:t>
            </a:r>
            <a:r>
              <a:rPr sz="4200" b="1" spc="-930" baseline="1984" dirty="0">
                <a:latin typeface="Times New Roman"/>
                <a:cs typeface="Times New Roman"/>
              </a:rPr>
              <a:t>e</a:t>
            </a:r>
            <a:r>
              <a:rPr sz="2800" b="1" spc="-620" dirty="0">
                <a:latin typeface="Times New Roman"/>
                <a:cs typeface="Times New Roman"/>
              </a:rPr>
              <a:t>G</a:t>
            </a:r>
            <a:r>
              <a:rPr sz="4200" b="1" spc="-930" baseline="1984" dirty="0">
                <a:latin typeface="Times New Roman"/>
                <a:cs typeface="Times New Roman"/>
              </a:rPr>
              <a:t>G</a:t>
            </a:r>
            <a:r>
              <a:rPr sz="2800" b="1" spc="-620" dirty="0">
                <a:latin typeface="Times New Roman"/>
                <a:cs typeface="Times New Roman"/>
              </a:rPr>
              <a:t>I</a:t>
            </a:r>
            <a:r>
              <a:rPr sz="4200" b="1" spc="-930" baseline="1984" dirty="0">
                <a:latin typeface="Times New Roman"/>
                <a:cs typeface="Times New Roman"/>
              </a:rPr>
              <a:t>I</a:t>
            </a:r>
            <a:r>
              <a:rPr sz="2800" b="1" spc="-620" dirty="0">
                <a:latin typeface="Times New Roman"/>
                <a:cs typeface="Times New Roman"/>
              </a:rPr>
              <a:t>S</a:t>
            </a:r>
            <a:r>
              <a:rPr sz="4200" b="1" spc="-930" baseline="1984" dirty="0">
                <a:latin typeface="Times New Roman"/>
                <a:cs typeface="Times New Roman"/>
              </a:rPr>
              <a:t>S  </a:t>
            </a:r>
            <a:r>
              <a:rPr sz="2800" b="1" spc="-520" dirty="0">
                <a:latin typeface="Times New Roman"/>
                <a:cs typeface="Times New Roman"/>
              </a:rPr>
              <a:t>c</a:t>
            </a:r>
            <a:r>
              <a:rPr sz="4200" b="1" spc="-780" baseline="1984" dirty="0">
                <a:latin typeface="Times New Roman"/>
                <a:cs typeface="Times New Roman"/>
              </a:rPr>
              <a:t>c</a:t>
            </a:r>
            <a:r>
              <a:rPr sz="2800" b="1" spc="-520" dirty="0">
                <a:latin typeface="Times New Roman"/>
                <a:cs typeface="Times New Roman"/>
              </a:rPr>
              <a:t>r</a:t>
            </a:r>
            <a:r>
              <a:rPr sz="4200" b="1" spc="-780" baseline="1984" dirty="0">
                <a:latin typeface="Times New Roman"/>
                <a:cs typeface="Times New Roman"/>
              </a:rPr>
              <a:t>r</a:t>
            </a:r>
            <a:r>
              <a:rPr sz="2800" b="1" spc="-520" dirty="0">
                <a:latin typeface="Times New Roman"/>
                <a:cs typeface="Times New Roman"/>
              </a:rPr>
              <a:t>it</a:t>
            </a:r>
            <a:r>
              <a:rPr sz="4200" b="1" spc="-780" baseline="1984" dirty="0">
                <a:latin typeface="Times New Roman"/>
                <a:cs typeface="Times New Roman"/>
              </a:rPr>
              <a:t>it</a:t>
            </a:r>
            <a:r>
              <a:rPr sz="2800" b="1" spc="-520" dirty="0">
                <a:latin typeface="Times New Roman"/>
                <a:cs typeface="Times New Roman"/>
              </a:rPr>
              <a:t>e</a:t>
            </a:r>
            <a:r>
              <a:rPr sz="4200" b="1" spc="-780" baseline="1984" dirty="0">
                <a:latin typeface="Times New Roman"/>
                <a:cs typeface="Times New Roman"/>
              </a:rPr>
              <a:t>e</a:t>
            </a:r>
            <a:r>
              <a:rPr sz="2800" b="1" spc="-520" dirty="0">
                <a:latin typeface="Times New Roman"/>
                <a:cs typeface="Times New Roman"/>
              </a:rPr>
              <a:t>r</a:t>
            </a:r>
            <a:r>
              <a:rPr sz="4200" b="1" spc="-780" baseline="1984" dirty="0">
                <a:latin typeface="Times New Roman"/>
                <a:cs typeface="Times New Roman"/>
              </a:rPr>
              <a:t>r</a:t>
            </a:r>
            <a:r>
              <a:rPr sz="2800" b="1" spc="-520" dirty="0">
                <a:latin typeface="Times New Roman"/>
                <a:cs typeface="Times New Roman"/>
              </a:rPr>
              <a:t>ia</a:t>
            </a:r>
            <a:r>
              <a:rPr sz="4200" b="1" spc="-780" baseline="1984" dirty="0">
                <a:latin typeface="Times New Roman"/>
                <a:cs typeface="Times New Roman"/>
              </a:rPr>
              <a:t>ia</a:t>
            </a:r>
            <a:endParaRPr sz="4200" baseline="1984">
              <a:latin typeface="Times New Roman"/>
              <a:cs typeface="Times New Roman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6807200" y="1587500"/>
            <a:ext cx="2349500" cy="135890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7206456" y="1763714"/>
            <a:ext cx="1403350" cy="883919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 marR="5080" indent="152400">
              <a:lnSpc>
                <a:spcPct val="101200"/>
              </a:lnSpc>
              <a:spcBef>
                <a:spcPts val="60"/>
              </a:spcBef>
            </a:pPr>
            <a:r>
              <a:rPr sz="4200" b="1" spc="-885" baseline="-1984" dirty="0">
                <a:latin typeface="Times New Roman"/>
                <a:cs typeface="Times New Roman"/>
              </a:rPr>
              <a:t>D</a:t>
            </a:r>
            <a:r>
              <a:rPr sz="2800" b="1" spc="-590" dirty="0">
                <a:latin typeface="Times New Roman"/>
                <a:cs typeface="Times New Roman"/>
              </a:rPr>
              <a:t>D</a:t>
            </a:r>
            <a:r>
              <a:rPr sz="4200" b="1" spc="-885" baseline="-1984" dirty="0">
                <a:latin typeface="Times New Roman"/>
                <a:cs typeface="Times New Roman"/>
              </a:rPr>
              <a:t>e</a:t>
            </a:r>
            <a:r>
              <a:rPr sz="2800" b="1" spc="-590" dirty="0">
                <a:latin typeface="Times New Roman"/>
                <a:cs typeface="Times New Roman"/>
              </a:rPr>
              <a:t>e</a:t>
            </a:r>
            <a:r>
              <a:rPr sz="4200" b="1" spc="-885" baseline="-1984" dirty="0">
                <a:latin typeface="Times New Roman"/>
                <a:cs typeface="Times New Roman"/>
              </a:rPr>
              <a:t>f</a:t>
            </a:r>
            <a:r>
              <a:rPr sz="2800" b="1" spc="-590" dirty="0">
                <a:latin typeface="Times New Roman"/>
                <a:cs typeface="Times New Roman"/>
              </a:rPr>
              <a:t>f</a:t>
            </a:r>
            <a:r>
              <a:rPr sz="4200" b="1" spc="-885" baseline="-1984" dirty="0">
                <a:latin typeface="Times New Roman"/>
                <a:cs typeface="Times New Roman"/>
              </a:rPr>
              <a:t>in</a:t>
            </a:r>
            <a:r>
              <a:rPr sz="2800" b="1" spc="-590" dirty="0">
                <a:latin typeface="Times New Roman"/>
                <a:cs typeface="Times New Roman"/>
              </a:rPr>
              <a:t>in</a:t>
            </a:r>
            <a:r>
              <a:rPr sz="4200" b="1" spc="-885" baseline="-1984" dirty="0">
                <a:latin typeface="Times New Roman"/>
                <a:cs typeface="Times New Roman"/>
              </a:rPr>
              <a:t>e</a:t>
            </a:r>
            <a:r>
              <a:rPr sz="2800" b="1" spc="-590" dirty="0">
                <a:latin typeface="Times New Roman"/>
                <a:cs typeface="Times New Roman"/>
              </a:rPr>
              <a:t>e  </a:t>
            </a:r>
            <a:r>
              <a:rPr sz="4200" b="1" spc="-1117" baseline="-1984" dirty="0">
                <a:latin typeface="Times New Roman"/>
                <a:cs typeface="Times New Roman"/>
              </a:rPr>
              <a:t>p</a:t>
            </a:r>
            <a:r>
              <a:rPr sz="2800" b="1" spc="-770" dirty="0">
                <a:latin typeface="Times New Roman"/>
                <a:cs typeface="Times New Roman"/>
              </a:rPr>
              <a:t>p</a:t>
            </a:r>
            <a:r>
              <a:rPr sz="4200" b="1" spc="-652" baseline="-1984" dirty="0">
                <a:latin typeface="Times New Roman"/>
                <a:cs typeface="Times New Roman"/>
              </a:rPr>
              <a:t>r</a:t>
            </a:r>
            <a:r>
              <a:rPr sz="2800" b="1" spc="-960" dirty="0">
                <a:latin typeface="Times New Roman"/>
                <a:cs typeface="Times New Roman"/>
              </a:rPr>
              <a:t>r</a:t>
            </a:r>
            <a:r>
              <a:rPr sz="4200" b="1" spc="-885" baseline="-1984" dirty="0">
                <a:latin typeface="Times New Roman"/>
                <a:cs typeface="Times New Roman"/>
              </a:rPr>
              <a:t>o</a:t>
            </a:r>
            <a:r>
              <a:rPr sz="2800" b="1" spc="-815" dirty="0">
                <a:latin typeface="Times New Roman"/>
                <a:cs typeface="Times New Roman"/>
              </a:rPr>
              <a:t>o</a:t>
            </a:r>
            <a:r>
              <a:rPr sz="4200" b="1" spc="-1117" baseline="-1984" dirty="0">
                <a:latin typeface="Times New Roman"/>
                <a:cs typeface="Times New Roman"/>
              </a:rPr>
              <a:t>b</a:t>
            </a:r>
            <a:r>
              <a:rPr sz="2800" b="1" spc="-770" dirty="0">
                <a:latin typeface="Times New Roman"/>
                <a:cs typeface="Times New Roman"/>
              </a:rPr>
              <a:t>b</a:t>
            </a:r>
            <a:r>
              <a:rPr sz="4200" b="1" spc="30" baseline="-1984" dirty="0">
                <a:latin typeface="Times New Roman"/>
                <a:cs typeface="Times New Roman"/>
              </a:rPr>
              <a:t>l</a:t>
            </a:r>
            <a:r>
              <a:rPr sz="4200" b="1" spc="-1852" baseline="-1984" dirty="0">
                <a:latin typeface="Times New Roman"/>
                <a:cs typeface="Times New Roman"/>
              </a:rPr>
              <a:t>e</a:t>
            </a:r>
            <a:r>
              <a:rPr sz="2800" b="1" spc="20" dirty="0">
                <a:latin typeface="Times New Roman"/>
                <a:cs typeface="Times New Roman"/>
              </a:rPr>
              <a:t>l</a:t>
            </a:r>
            <a:r>
              <a:rPr sz="2800" b="1" spc="-860" dirty="0">
                <a:latin typeface="Times New Roman"/>
                <a:cs typeface="Times New Roman"/>
              </a:rPr>
              <a:t>e</a:t>
            </a:r>
            <a:r>
              <a:rPr sz="4200" b="1" spc="-2279" baseline="-1984" dirty="0">
                <a:latin typeface="Times New Roman"/>
                <a:cs typeface="Times New Roman"/>
              </a:rPr>
              <a:t>m</a:t>
            </a:r>
            <a:r>
              <a:rPr sz="2800" b="1" dirty="0">
                <a:latin typeface="Times New Roman"/>
                <a:cs typeface="Times New Roman"/>
              </a:rPr>
              <a:t>m</a:t>
            </a:r>
            <a:endParaRPr sz="280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6973890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55800" y="177800"/>
            <a:ext cx="1536700" cy="965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009900" y="177800"/>
            <a:ext cx="3162300" cy="965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214299" y="287242"/>
            <a:ext cx="3659504" cy="528320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066165" algn="l"/>
              </a:tabLst>
            </a:pPr>
            <a:r>
              <a:rPr sz="3300" spc="-80" dirty="0">
                <a:solidFill>
                  <a:srgbClr val="FFFFFF"/>
                </a:solidFill>
                <a:latin typeface="Calibri Light"/>
                <a:cs typeface="Calibri Light"/>
              </a:rPr>
              <a:t>Tools	</a:t>
            </a:r>
            <a:r>
              <a:rPr sz="3300" spc="-30" dirty="0">
                <a:solidFill>
                  <a:srgbClr val="FFFFFF"/>
                </a:solidFill>
                <a:latin typeface="Calibri Light"/>
                <a:cs typeface="Calibri Light"/>
              </a:rPr>
              <a:t>Pengembangan</a:t>
            </a:r>
            <a:endParaRPr sz="3300">
              <a:latin typeface="Calibri Light"/>
              <a:cs typeface="Calibri Ligh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877379" y="1534796"/>
            <a:ext cx="7306945" cy="483465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0500" indent="-177800">
              <a:lnSpc>
                <a:spcPts val="3229"/>
              </a:lnSpc>
              <a:spcBef>
                <a:spcPts val="100"/>
              </a:spcBef>
              <a:buFont typeface="Arial"/>
              <a:buChar char="•"/>
              <a:tabLst>
                <a:tab pos="190500" algn="l"/>
              </a:tabLst>
            </a:pPr>
            <a:r>
              <a:rPr sz="2800" spc="10" dirty="0">
                <a:latin typeface="Book Antiqua"/>
                <a:cs typeface="Book Antiqua"/>
              </a:rPr>
              <a:t>ESRI </a:t>
            </a:r>
            <a:r>
              <a:rPr sz="2800" spc="-25" dirty="0">
                <a:latin typeface="Book Antiqua"/>
                <a:cs typeface="Book Antiqua"/>
              </a:rPr>
              <a:t>(ArcInfo, </a:t>
            </a:r>
            <a:r>
              <a:rPr sz="2800" spc="-15" dirty="0">
                <a:latin typeface="Book Antiqua"/>
                <a:cs typeface="Book Antiqua"/>
              </a:rPr>
              <a:t>Arcview, ArcGIS,</a:t>
            </a:r>
            <a:r>
              <a:rPr sz="2800" spc="-409" dirty="0">
                <a:latin typeface="Book Antiqua"/>
                <a:cs typeface="Book Antiqua"/>
              </a:rPr>
              <a:t> </a:t>
            </a:r>
            <a:r>
              <a:rPr sz="2800" dirty="0">
                <a:latin typeface="Book Antiqua"/>
                <a:cs typeface="Book Antiqua"/>
              </a:rPr>
              <a:t>…)</a:t>
            </a:r>
            <a:endParaRPr sz="2800">
              <a:latin typeface="Book Antiqua"/>
              <a:cs typeface="Book Antiqua"/>
            </a:endParaRPr>
          </a:p>
          <a:p>
            <a:pPr marL="190500" indent="-177800">
              <a:lnSpc>
                <a:spcPts val="3150"/>
              </a:lnSpc>
              <a:buFont typeface="Arial"/>
              <a:buChar char="•"/>
              <a:tabLst>
                <a:tab pos="190500" algn="l"/>
              </a:tabLst>
            </a:pPr>
            <a:r>
              <a:rPr sz="2800" spc="-25" dirty="0">
                <a:latin typeface="Book Antiqua"/>
                <a:cs typeface="Book Antiqua"/>
              </a:rPr>
              <a:t>MapInfo </a:t>
            </a:r>
            <a:r>
              <a:rPr sz="2800" spc="-5" dirty="0">
                <a:latin typeface="Book Antiqua"/>
                <a:cs typeface="Book Antiqua"/>
              </a:rPr>
              <a:t>Corp. </a:t>
            </a:r>
            <a:r>
              <a:rPr sz="2800" spc="-25" dirty="0">
                <a:latin typeface="Book Antiqua"/>
                <a:cs typeface="Book Antiqua"/>
              </a:rPr>
              <a:t>(MapInfo,</a:t>
            </a:r>
            <a:r>
              <a:rPr sz="2800" spc="390" dirty="0">
                <a:latin typeface="Book Antiqua"/>
                <a:cs typeface="Book Antiqua"/>
              </a:rPr>
              <a:t> </a:t>
            </a:r>
            <a:r>
              <a:rPr sz="2800" dirty="0">
                <a:latin typeface="Book Antiqua"/>
                <a:cs typeface="Book Antiqua"/>
              </a:rPr>
              <a:t>…)</a:t>
            </a:r>
            <a:endParaRPr sz="2800">
              <a:latin typeface="Book Antiqua"/>
              <a:cs typeface="Book Antiqua"/>
            </a:endParaRPr>
          </a:p>
          <a:p>
            <a:pPr marL="190500" indent="-177800">
              <a:lnSpc>
                <a:spcPts val="3150"/>
              </a:lnSpc>
              <a:buFont typeface="Arial"/>
              <a:buChar char="•"/>
              <a:tabLst>
                <a:tab pos="190500" algn="l"/>
              </a:tabLst>
            </a:pPr>
            <a:r>
              <a:rPr sz="2800" spc="-10" dirty="0">
                <a:latin typeface="Book Antiqua"/>
                <a:cs typeface="Book Antiqua"/>
              </a:rPr>
              <a:t>Intergraph</a:t>
            </a:r>
            <a:r>
              <a:rPr sz="2800" spc="65" dirty="0">
                <a:latin typeface="Book Antiqua"/>
                <a:cs typeface="Book Antiqua"/>
              </a:rPr>
              <a:t> </a:t>
            </a:r>
            <a:r>
              <a:rPr sz="2800" spc="-25" dirty="0">
                <a:latin typeface="Book Antiqua"/>
                <a:cs typeface="Book Antiqua"/>
              </a:rPr>
              <a:t>(GeoMedia,…)</a:t>
            </a:r>
            <a:endParaRPr sz="2800">
              <a:latin typeface="Book Antiqua"/>
              <a:cs typeface="Book Antiqua"/>
            </a:endParaRPr>
          </a:p>
          <a:p>
            <a:pPr marL="190500" indent="-177800">
              <a:lnSpc>
                <a:spcPts val="3150"/>
              </a:lnSpc>
              <a:buFont typeface="Arial"/>
              <a:buChar char="•"/>
              <a:tabLst>
                <a:tab pos="190500" algn="l"/>
              </a:tabLst>
            </a:pPr>
            <a:r>
              <a:rPr sz="2800" spc="-10" dirty="0">
                <a:latin typeface="Book Antiqua"/>
                <a:cs typeface="Book Antiqua"/>
              </a:rPr>
              <a:t>Autodesk </a:t>
            </a:r>
            <a:r>
              <a:rPr sz="2800" spc="-15" dirty="0">
                <a:latin typeface="Book Antiqua"/>
                <a:cs typeface="Book Antiqua"/>
              </a:rPr>
              <a:t>(Autodesk </a:t>
            </a:r>
            <a:r>
              <a:rPr sz="2800" spc="-20" dirty="0">
                <a:latin typeface="Book Antiqua"/>
                <a:cs typeface="Book Antiqua"/>
              </a:rPr>
              <a:t>Map </a:t>
            </a:r>
            <a:r>
              <a:rPr sz="2800" dirty="0">
                <a:latin typeface="Book Antiqua"/>
                <a:cs typeface="Book Antiqua"/>
              </a:rPr>
              <a:t>sw/AutoCAD,</a:t>
            </a:r>
            <a:r>
              <a:rPr sz="2800" spc="114" dirty="0">
                <a:latin typeface="Book Antiqua"/>
                <a:cs typeface="Book Antiqua"/>
              </a:rPr>
              <a:t> </a:t>
            </a:r>
            <a:r>
              <a:rPr sz="2800" dirty="0">
                <a:latin typeface="Book Antiqua"/>
                <a:cs typeface="Book Antiqua"/>
              </a:rPr>
              <a:t>…)</a:t>
            </a:r>
            <a:endParaRPr sz="2800">
              <a:latin typeface="Book Antiqua"/>
              <a:cs typeface="Book Antiqua"/>
            </a:endParaRPr>
          </a:p>
          <a:p>
            <a:pPr marL="190500" indent="-177800">
              <a:lnSpc>
                <a:spcPts val="3150"/>
              </a:lnSpc>
              <a:buFont typeface="Arial"/>
              <a:buChar char="•"/>
              <a:tabLst>
                <a:tab pos="190500" algn="l"/>
              </a:tabLst>
            </a:pPr>
            <a:r>
              <a:rPr sz="2800" spc="-15" dirty="0">
                <a:latin typeface="Book Antiqua"/>
                <a:cs typeface="Book Antiqua"/>
              </a:rPr>
              <a:t>Laser-Scan </a:t>
            </a:r>
            <a:r>
              <a:rPr sz="2800" spc="-30" dirty="0">
                <a:latin typeface="Book Antiqua"/>
                <a:cs typeface="Book Antiqua"/>
              </a:rPr>
              <a:t>(different</a:t>
            </a:r>
            <a:r>
              <a:rPr sz="2800" spc="365" dirty="0">
                <a:latin typeface="Book Antiqua"/>
                <a:cs typeface="Book Antiqua"/>
              </a:rPr>
              <a:t> </a:t>
            </a:r>
            <a:r>
              <a:rPr sz="2800" dirty="0">
                <a:latin typeface="Book Antiqua"/>
                <a:cs typeface="Book Antiqua"/>
              </a:rPr>
              <a:t>packages)</a:t>
            </a:r>
            <a:endParaRPr sz="2800">
              <a:latin typeface="Book Antiqua"/>
              <a:cs typeface="Book Antiqua"/>
            </a:endParaRPr>
          </a:p>
          <a:p>
            <a:pPr marL="190500" indent="-177800">
              <a:lnSpc>
                <a:spcPts val="3229"/>
              </a:lnSpc>
              <a:buFont typeface="Arial"/>
              <a:buChar char="•"/>
              <a:tabLst>
                <a:tab pos="190500" algn="l"/>
              </a:tabLst>
            </a:pPr>
            <a:r>
              <a:rPr sz="2800" dirty="0">
                <a:latin typeface="Book Antiqua"/>
                <a:cs typeface="Book Antiqua"/>
              </a:rPr>
              <a:t>...</a:t>
            </a:r>
            <a:endParaRPr sz="2800">
              <a:latin typeface="Book Antiqua"/>
              <a:cs typeface="Book Antiqua"/>
            </a:endParaRPr>
          </a:p>
          <a:p>
            <a:pPr marL="190500" indent="-177800">
              <a:lnSpc>
                <a:spcPts val="3130"/>
              </a:lnSpc>
              <a:spcBef>
                <a:spcPts val="2940"/>
              </a:spcBef>
              <a:buFont typeface="Arial"/>
              <a:buChar char="•"/>
              <a:tabLst>
                <a:tab pos="190500" algn="l"/>
              </a:tabLst>
            </a:pPr>
            <a:r>
              <a:rPr sz="2800" dirty="0">
                <a:latin typeface="Book Antiqua"/>
                <a:cs typeface="Book Antiqua"/>
              </a:rPr>
              <a:t>Paket </a:t>
            </a:r>
            <a:r>
              <a:rPr sz="2800" spc="-15" dirty="0">
                <a:latin typeface="Book Antiqua"/>
                <a:cs typeface="Book Antiqua"/>
              </a:rPr>
              <a:t>software </a:t>
            </a:r>
            <a:r>
              <a:rPr sz="2800" spc="-25" dirty="0">
                <a:latin typeface="Book Antiqua"/>
                <a:cs typeface="Book Antiqua"/>
              </a:rPr>
              <a:t>free</a:t>
            </a:r>
            <a:r>
              <a:rPr sz="2800" spc="200" dirty="0">
                <a:latin typeface="Book Antiqua"/>
                <a:cs typeface="Book Antiqua"/>
              </a:rPr>
              <a:t> </a:t>
            </a:r>
            <a:r>
              <a:rPr sz="2800" spc="-20" dirty="0">
                <a:latin typeface="Book Antiqua"/>
                <a:cs typeface="Book Antiqua"/>
              </a:rPr>
              <a:t>(OpenSource):</a:t>
            </a:r>
            <a:endParaRPr sz="2800">
              <a:latin typeface="Book Antiqua"/>
              <a:cs typeface="Book Antiqua"/>
            </a:endParaRPr>
          </a:p>
          <a:p>
            <a:pPr marL="533400" lvl="1" indent="-177800">
              <a:lnSpc>
                <a:spcPts val="2410"/>
              </a:lnSpc>
              <a:buFont typeface="Arial"/>
              <a:buChar char="•"/>
              <a:tabLst>
                <a:tab pos="533400" algn="l"/>
              </a:tabLst>
            </a:pPr>
            <a:r>
              <a:rPr sz="2400" spc="-10" dirty="0">
                <a:latin typeface="Book Antiqua"/>
                <a:cs typeface="Book Antiqua"/>
              </a:rPr>
              <a:t>MapServer</a:t>
            </a:r>
            <a:endParaRPr sz="2400">
              <a:latin typeface="Book Antiqua"/>
              <a:cs typeface="Book Antiqua"/>
            </a:endParaRPr>
          </a:p>
          <a:p>
            <a:pPr marL="533400" lvl="1" indent="-177800">
              <a:lnSpc>
                <a:spcPts val="2450"/>
              </a:lnSpc>
              <a:buFont typeface="Arial"/>
              <a:buChar char="•"/>
              <a:tabLst>
                <a:tab pos="533400" algn="l"/>
              </a:tabLst>
            </a:pPr>
            <a:r>
              <a:rPr sz="2400" spc="5" dirty="0">
                <a:latin typeface="Book Antiqua"/>
                <a:cs typeface="Book Antiqua"/>
              </a:rPr>
              <a:t>GRASS</a:t>
            </a:r>
            <a:endParaRPr sz="2400">
              <a:latin typeface="Book Antiqua"/>
              <a:cs typeface="Book Antiqua"/>
            </a:endParaRPr>
          </a:p>
          <a:p>
            <a:pPr marL="533400" lvl="1" indent="-177800">
              <a:lnSpc>
                <a:spcPts val="2450"/>
              </a:lnSpc>
              <a:buFont typeface="Arial"/>
              <a:buChar char="•"/>
              <a:tabLst>
                <a:tab pos="533400" algn="l"/>
              </a:tabLst>
            </a:pPr>
            <a:r>
              <a:rPr sz="2400" spc="-10" dirty="0">
                <a:latin typeface="Book Antiqua"/>
                <a:cs typeface="Book Antiqua"/>
              </a:rPr>
              <a:t>OpenMap</a:t>
            </a:r>
            <a:endParaRPr sz="2400">
              <a:latin typeface="Book Antiqua"/>
              <a:cs typeface="Book Antiqua"/>
            </a:endParaRPr>
          </a:p>
          <a:p>
            <a:pPr marL="533400" lvl="1" indent="-177800">
              <a:lnSpc>
                <a:spcPts val="2400"/>
              </a:lnSpc>
              <a:buFont typeface="Arial"/>
              <a:buChar char="•"/>
              <a:tabLst>
                <a:tab pos="533400" algn="l"/>
              </a:tabLst>
            </a:pPr>
            <a:r>
              <a:rPr sz="2400" spc="-20" dirty="0">
                <a:latin typeface="Book Antiqua"/>
                <a:cs typeface="Book Antiqua"/>
              </a:rPr>
              <a:t>OpenGIS</a:t>
            </a:r>
            <a:endParaRPr sz="2400">
              <a:latin typeface="Book Antiqua"/>
              <a:cs typeface="Book Antiqua"/>
            </a:endParaRPr>
          </a:p>
          <a:p>
            <a:pPr marL="533400" lvl="1" indent="-177800">
              <a:lnSpc>
                <a:spcPts val="2640"/>
              </a:lnSpc>
              <a:buFont typeface="Arial"/>
              <a:buChar char="•"/>
              <a:tabLst>
                <a:tab pos="533400" algn="l"/>
              </a:tabLst>
            </a:pPr>
            <a:r>
              <a:rPr sz="2400" dirty="0">
                <a:latin typeface="Book Antiqua"/>
                <a:cs typeface="Book Antiqua"/>
              </a:rPr>
              <a:t>…</a:t>
            </a:r>
            <a:endParaRPr sz="2400">
              <a:latin typeface="Book Antiqua"/>
              <a:cs typeface="Book Antiqua"/>
            </a:endParaRPr>
          </a:p>
        </p:txBody>
      </p:sp>
    </p:spTree>
    <p:extLst>
      <p:ext uri="{BB962C8B-B14F-4D97-AF65-F5344CB8AC3E}">
        <p14:creationId xmlns:p14="http://schemas.microsoft.com/office/powerpoint/2010/main" val="159198271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48200" y="596900"/>
            <a:ext cx="1625600" cy="965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231390" y="712693"/>
            <a:ext cx="3750310" cy="528320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spc="5" dirty="0">
                <a:solidFill>
                  <a:srgbClr val="3C9CF4"/>
                </a:solidFill>
                <a:latin typeface="Calibri Light"/>
                <a:cs typeface="Calibri Light"/>
              </a:rPr>
              <a:t>GIS </a:t>
            </a:r>
            <a:r>
              <a:rPr sz="3300" spc="-5" dirty="0">
                <a:solidFill>
                  <a:srgbClr val="3C9CF4"/>
                </a:solidFill>
                <a:latin typeface="Calibri Light"/>
                <a:cs typeface="Calibri Light"/>
              </a:rPr>
              <a:t>itu </a:t>
            </a:r>
            <a:r>
              <a:rPr sz="3300" spc="-20" dirty="0">
                <a:solidFill>
                  <a:srgbClr val="3C9CF4"/>
                </a:solidFill>
                <a:latin typeface="Calibri Light"/>
                <a:cs typeface="Calibri Light"/>
              </a:rPr>
              <a:t>penting, </a:t>
            </a:r>
            <a:r>
              <a:rPr sz="3300" i="1" spc="-30" dirty="0">
                <a:solidFill>
                  <a:srgbClr val="0000FF"/>
                </a:solidFill>
                <a:latin typeface="Calibri Light"/>
                <a:cs typeface="Calibri Light"/>
              </a:rPr>
              <a:t>Why</a:t>
            </a:r>
            <a:r>
              <a:rPr sz="3300" i="1" spc="95" dirty="0">
                <a:solidFill>
                  <a:srgbClr val="0000FF"/>
                </a:solidFill>
                <a:latin typeface="Calibri Light"/>
                <a:cs typeface="Calibri Light"/>
              </a:rPr>
              <a:t> </a:t>
            </a:r>
            <a:r>
              <a:rPr sz="3300" i="1" dirty="0">
                <a:solidFill>
                  <a:srgbClr val="0000FF"/>
                </a:solidFill>
                <a:latin typeface="Calibri Light"/>
                <a:cs typeface="Calibri Light"/>
              </a:rPr>
              <a:t>?</a:t>
            </a:r>
            <a:endParaRPr sz="3300">
              <a:latin typeface="Calibri Light"/>
              <a:cs typeface="Calibri Ligh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345690" y="1807846"/>
            <a:ext cx="7270115" cy="2392963"/>
          </a:xfrm>
          <a:prstGeom prst="rect">
            <a:avLst/>
          </a:prstGeom>
        </p:spPr>
        <p:txBody>
          <a:bodyPr vert="horz" wrap="square" lIns="0" tIns="45720" rIns="0" bIns="0" rtlCol="0">
            <a:spAutoFit/>
          </a:bodyPr>
          <a:lstStyle/>
          <a:p>
            <a:pPr marL="342900" marR="5080" indent="-330200">
              <a:lnSpc>
                <a:spcPts val="2300"/>
              </a:lnSpc>
              <a:spcBef>
                <a:spcPts val="360"/>
              </a:spcBef>
              <a:tabLst>
                <a:tab pos="342265" algn="l"/>
              </a:tabLst>
            </a:pPr>
            <a:r>
              <a:rPr sz="2100" spc="-585" dirty="0">
                <a:latin typeface="Wingdings 2"/>
                <a:cs typeface="Wingdings 2"/>
              </a:rPr>
              <a:t></a:t>
            </a:r>
            <a:r>
              <a:rPr sz="2100" spc="-585" dirty="0">
                <a:latin typeface="Times New Roman"/>
                <a:cs typeface="Times New Roman"/>
              </a:rPr>
              <a:t>	</a:t>
            </a:r>
            <a:r>
              <a:rPr sz="2100" spc="-10" dirty="0">
                <a:latin typeface="Calibri"/>
                <a:cs typeface="Calibri"/>
              </a:rPr>
              <a:t>Mengintegrasikan </a:t>
            </a:r>
            <a:r>
              <a:rPr sz="2100" spc="-5" dirty="0">
                <a:latin typeface="Calibri"/>
                <a:cs typeface="Calibri"/>
              </a:rPr>
              <a:t>data </a:t>
            </a:r>
            <a:r>
              <a:rPr sz="2100" spc="-10" dirty="0">
                <a:latin typeface="Calibri"/>
                <a:cs typeface="Calibri"/>
              </a:rPr>
              <a:t>spasial dengan </a:t>
            </a:r>
            <a:r>
              <a:rPr sz="2100" spc="-15" dirty="0">
                <a:latin typeface="Calibri"/>
                <a:cs typeface="Calibri"/>
              </a:rPr>
              <a:t>informasi </a:t>
            </a:r>
            <a:r>
              <a:rPr sz="2100" spc="20" dirty="0">
                <a:latin typeface="Calibri"/>
                <a:cs typeface="Calibri"/>
              </a:rPr>
              <a:t>yg </a:t>
            </a:r>
            <a:r>
              <a:rPr sz="2100" spc="-15" dirty="0">
                <a:latin typeface="Calibri"/>
                <a:cs typeface="Calibri"/>
              </a:rPr>
              <a:t>bertipe </a:t>
            </a:r>
            <a:r>
              <a:rPr sz="2100" spc="-220" dirty="0">
                <a:latin typeface="Calibri"/>
                <a:cs typeface="Calibri"/>
              </a:rPr>
              <a:t>non-­‐  </a:t>
            </a:r>
            <a:r>
              <a:rPr sz="2100" spc="-10" dirty="0">
                <a:latin typeface="Calibri"/>
                <a:cs typeface="Calibri"/>
              </a:rPr>
              <a:t>spasial.</a:t>
            </a:r>
            <a:endParaRPr sz="2100">
              <a:latin typeface="Calibri"/>
              <a:cs typeface="Calibri"/>
            </a:endParaRPr>
          </a:p>
          <a:p>
            <a:pPr marL="12700">
              <a:lnSpc>
                <a:spcPts val="2050"/>
              </a:lnSpc>
              <a:tabLst>
                <a:tab pos="342265" algn="l"/>
              </a:tabLst>
            </a:pPr>
            <a:r>
              <a:rPr sz="2100" spc="-585" dirty="0">
                <a:latin typeface="Wingdings 2"/>
                <a:cs typeface="Wingdings 2"/>
              </a:rPr>
              <a:t></a:t>
            </a:r>
            <a:r>
              <a:rPr sz="2100" spc="-585" dirty="0">
                <a:latin typeface="Times New Roman"/>
                <a:cs typeface="Times New Roman"/>
              </a:rPr>
              <a:t>	</a:t>
            </a:r>
            <a:r>
              <a:rPr sz="2100" spc="-5" dirty="0">
                <a:latin typeface="Calibri"/>
                <a:cs typeface="Calibri"/>
              </a:rPr>
              <a:t>Menyediakan </a:t>
            </a:r>
            <a:r>
              <a:rPr sz="2100" spc="-15" dirty="0">
                <a:latin typeface="Calibri"/>
                <a:cs typeface="Calibri"/>
              </a:rPr>
              <a:t>kerangka </a:t>
            </a:r>
            <a:r>
              <a:rPr sz="2100" spc="-5" dirty="0">
                <a:latin typeface="Calibri"/>
                <a:cs typeface="Calibri"/>
              </a:rPr>
              <a:t>analisa </a:t>
            </a:r>
            <a:r>
              <a:rPr sz="2100" spc="5" dirty="0">
                <a:latin typeface="Calibri"/>
                <a:cs typeface="Calibri"/>
              </a:rPr>
              <a:t>yang </a:t>
            </a:r>
            <a:r>
              <a:rPr sz="2100" spc="-20" dirty="0">
                <a:latin typeface="Calibri"/>
                <a:cs typeface="Calibri"/>
              </a:rPr>
              <a:t>konsisten </a:t>
            </a:r>
            <a:r>
              <a:rPr sz="2100" spc="-15" dirty="0">
                <a:latin typeface="Calibri"/>
                <a:cs typeface="Calibri"/>
              </a:rPr>
              <a:t>terhadap</a:t>
            </a:r>
            <a:r>
              <a:rPr sz="2100" spc="-145" dirty="0">
                <a:latin typeface="Calibri"/>
                <a:cs typeface="Calibri"/>
              </a:rPr>
              <a:t> </a:t>
            </a:r>
            <a:r>
              <a:rPr sz="2100" spc="-5" dirty="0">
                <a:latin typeface="Calibri"/>
                <a:cs typeface="Calibri"/>
              </a:rPr>
              <a:t>data</a:t>
            </a:r>
            <a:endParaRPr sz="2100">
              <a:latin typeface="Calibri"/>
              <a:cs typeface="Calibri"/>
            </a:endParaRPr>
          </a:p>
          <a:p>
            <a:pPr marL="342900">
              <a:lnSpc>
                <a:spcPts val="2300"/>
              </a:lnSpc>
            </a:pPr>
            <a:r>
              <a:rPr sz="2100" spc="-15" dirty="0">
                <a:latin typeface="Calibri"/>
                <a:cs typeface="Calibri"/>
              </a:rPr>
              <a:t>geografis.</a:t>
            </a:r>
            <a:endParaRPr sz="2100">
              <a:latin typeface="Calibri"/>
              <a:cs typeface="Calibri"/>
            </a:endParaRPr>
          </a:p>
          <a:p>
            <a:pPr marL="342900" marR="175260" indent="-330200">
              <a:lnSpc>
                <a:spcPts val="2300"/>
              </a:lnSpc>
              <a:spcBef>
                <a:spcPts val="150"/>
              </a:spcBef>
              <a:tabLst>
                <a:tab pos="342265" algn="l"/>
              </a:tabLst>
            </a:pPr>
            <a:r>
              <a:rPr sz="2100" spc="-585" dirty="0">
                <a:latin typeface="Wingdings 2"/>
                <a:cs typeface="Wingdings 2"/>
              </a:rPr>
              <a:t></a:t>
            </a:r>
            <a:r>
              <a:rPr sz="2100" spc="-585" dirty="0">
                <a:latin typeface="Times New Roman"/>
                <a:cs typeface="Times New Roman"/>
              </a:rPr>
              <a:t>	</a:t>
            </a:r>
            <a:r>
              <a:rPr sz="2100" spc="-10" dirty="0">
                <a:latin typeface="Calibri"/>
                <a:cs typeface="Calibri"/>
              </a:rPr>
              <a:t>Memberikan cara </a:t>
            </a:r>
            <a:r>
              <a:rPr sz="2100" spc="-15" dirty="0">
                <a:latin typeface="Calibri"/>
                <a:cs typeface="Calibri"/>
              </a:rPr>
              <a:t>baru </a:t>
            </a:r>
            <a:r>
              <a:rPr sz="2100" spc="-5" dirty="0">
                <a:latin typeface="Calibri"/>
                <a:cs typeface="Calibri"/>
              </a:rPr>
              <a:t>untuk memanipulasi dan </a:t>
            </a:r>
            <a:r>
              <a:rPr sz="2100" dirty="0">
                <a:latin typeface="Calibri"/>
                <a:cs typeface="Calibri"/>
              </a:rPr>
              <a:t>menampilkan  </a:t>
            </a:r>
            <a:r>
              <a:rPr sz="2100" spc="-5" dirty="0">
                <a:latin typeface="Calibri"/>
                <a:cs typeface="Calibri"/>
              </a:rPr>
              <a:t>data </a:t>
            </a:r>
            <a:r>
              <a:rPr sz="2100" spc="-20" dirty="0">
                <a:latin typeface="Calibri"/>
                <a:cs typeface="Calibri"/>
              </a:rPr>
              <a:t>secara </a:t>
            </a:r>
            <a:r>
              <a:rPr sz="2100" spc="-5" dirty="0">
                <a:latin typeface="Calibri"/>
                <a:cs typeface="Calibri"/>
              </a:rPr>
              <a:t>lebih</a:t>
            </a:r>
            <a:r>
              <a:rPr sz="2100" spc="-30" dirty="0">
                <a:latin typeface="Calibri"/>
                <a:cs typeface="Calibri"/>
              </a:rPr>
              <a:t> </a:t>
            </a:r>
            <a:r>
              <a:rPr sz="2100" spc="-25" dirty="0">
                <a:latin typeface="Calibri"/>
                <a:cs typeface="Calibri"/>
              </a:rPr>
              <a:t>‘mendalam’.</a:t>
            </a:r>
            <a:endParaRPr sz="2100">
              <a:latin typeface="Calibri"/>
              <a:cs typeface="Calibri"/>
            </a:endParaRPr>
          </a:p>
          <a:p>
            <a:pPr marL="12700">
              <a:lnSpc>
                <a:spcPts val="2050"/>
              </a:lnSpc>
              <a:tabLst>
                <a:tab pos="342265" algn="l"/>
              </a:tabLst>
            </a:pPr>
            <a:r>
              <a:rPr sz="2100" spc="-585" dirty="0">
                <a:latin typeface="Wingdings 2"/>
                <a:cs typeface="Wingdings 2"/>
              </a:rPr>
              <a:t></a:t>
            </a:r>
            <a:r>
              <a:rPr sz="2100" spc="-585" dirty="0">
                <a:latin typeface="Times New Roman"/>
                <a:cs typeface="Times New Roman"/>
              </a:rPr>
              <a:t>	</a:t>
            </a:r>
            <a:r>
              <a:rPr sz="2100" spc="5" dirty="0">
                <a:latin typeface="Calibri"/>
                <a:cs typeface="Calibri"/>
              </a:rPr>
              <a:t>Memungkinkan </a:t>
            </a:r>
            <a:r>
              <a:rPr sz="2100" dirty="0">
                <a:latin typeface="Calibri"/>
                <a:cs typeface="Calibri"/>
              </a:rPr>
              <a:t>menampilkan </a:t>
            </a:r>
            <a:r>
              <a:rPr sz="2100" spc="-5" dirty="0">
                <a:latin typeface="Calibri"/>
                <a:cs typeface="Calibri"/>
              </a:rPr>
              <a:t>dan menganalisa data</a:t>
            </a:r>
            <a:r>
              <a:rPr sz="2100" spc="-325" dirty="0">
                <a:latin typeface="Calibri"/>
                <a:cs typeface="Calibri"/>
              </a:rPr>
              <a:t> </a:t>
            </a:r>
            <a:r>
              <a:rPr sz="2100" spc="-20" dirty="0">
                <a:latin typeface="Calibri"/>
                <a:cs typeface="Calibri"/>
              </a:rPr>
              <a:t>berdasar</a:t>
            </a:r>
            <a:endParaRPr sz="2100">
              <a:latin typeface="Calibri"/>
              <a:cs typeface="Calibri"/>
            </a:endParaRPr>
          </a:p>
          <a:p>
            <a:pPr marL="342900">
              <a:lnSpc>
                <a:spcPts val="2410"/>
              </a:lnSpc>
            </a:pPr>
            <a:r>
              <a:rPr sz="2100" spc="-10" dirty="0">
                <a:latin typeface="Calibri"/>
                <a:cs typeface="Calibri"/>
              </a:rPr>
              <a:t>pendekatan </a:t>
            </a:r>
            <a:r>
              <a:rPr sz="2100" spc="-20" dirty="0">
                <a:latin typeface="Calibri"/>
                <a:cs typeface="Calibri"/>
              </a:rPr>
              <a:t>secara </a:t>
            </a:r>
            <a:r>
              <a:rPr sz="2100" spc="-15" dirty="0">
                <a:latin typeface="Calibri"/>
                <a:cs typeface="Calibri"/>
              </a:rPr>
              <a:t>geografis </a:t>
            </a:r>
            <a:r>
              <a:rPr sz="2100" spc="-5" dirty="0">
                <a:latin typeface="Calibri"/>
                <a:cs typeface="Calibri"/>
              </a:rPr>
              <a:t>dan</a:t>
            </a:r>
            <a:r>
              <a:rPr sz="2100" spc="90" dirty="0">
                <a:latin typeface="Calibri"/>
                <a:cs typeface="Calibri"/>
              </a:rPr>
              <a:t> </a:t>
            </a:r>
            <a:r>
              <a:rPr sz="2100" spc="-10" dirty="0">
                <a:latin typeface="Calibri"/>
                <a:cs typeface="Calibri"/>
              </a:rPr>
              <a:t>relationship.</a:t>
            </a:r>
            <a:endParaRPr sz="21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5892428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31390" y="712693"/>
            <a:ext cx="4834890" cy="528320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spc="-15" dirty="0">
                <a:solidFill>
                  <a:srgbClr val="3C9CF4"/>
                </a:solidFill>
                <a:latin typeface="Calibri Light"/>
                <a:cs typeface="Calibri Light"/>
              </a:rPr>
              <a:t>Pendekatan </a:t>
            </a:r>
            <a:r>
              <a:rPr sz="3300" spc="-20" dirty="0">
                <a:solidFill>
                  <a:srgbClr val="3C9CF4"/>
                </a:solidFill>
                <a:latin typeface="Calibri Light"/>
                <a:cs typeface="Calibri Light"/>
              </a:rPr>
              <a:t>secara</a:t>
            </a:r>
            <a:r>
              <a:rPr sz="3300" spc="-204" dirty="0">
                <a:solidFill>
                  <a:srgbClr val="3C9CF4"/>
                </a:solidFill>
                <a:latin typeface="Calibri Light"/>
                <a:cs typeface="Calibri Light"/>
              </a:rPr>
              <a:t> </a:t>
            </a:r>
            <a:r>
              <a:rPr sz="3300" spc="-25" dirty="0">
                <a:solidFill>
                  <a:srgbClr val="3C9CF4"/>
                </a:solidFill>
                <a:latin typeface="Calibri Light"/>
                <a:cs typeface="Calibri Light"/>
              </a:rPr>
              <a:t>Geografis</a:t>
            </a:r>
            <a:endParaRPr sz="3300">
              <a:latin typeface="Calibri Light"/>
              <a:cs typeface="Calibri 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231391" y="1807845"/>
            <a:ext cx="7566025" cy="3413760"/>
          </a:xfrm>
          <a:prstGeom prst="rect">
            <a:avLst/>
          </a:prstGeom>
        </p:spPr>
        <p:txBody>
          <a:bodyPr vert="horz" wrap="square" lIns="0" tIns="45720" rIns="0" bIns="0" rtlCol="0">
            <a:spAutoFit/>
          </a:bodyPr>
          <a:lstStyle/>
          <a:p>
            <a:pPr marL="190500" marR="904875" indent="-177800">
              <a:lnSpc>
                <a:spcPts val="2300"/>
              </a:lnSpc>
              <a:spcBef>
                <a:spcPts val="360"/>
              </a:spcBef>
              <a:buFont typeface="Arial"/>
              <a:buChar char="•"/>
              <a:tabLst>
                <a:tab pos="190500" algn="l"/>
              </a:tabLst>
            </a:pPr>
            <a:r>
              <a:rPr sz="2100" spc="-20" dirty="0">
                <a:latin typeface="Calibri"/>
                <a:cs typeface="Calibri"/>
              </a:rPr>
              <a:t>Berdasarkan </a:t>
            </a:r>
            <a:r>
              <a:rPr sz="2100" spc="-10" dirty="0">
                <a:latin typeface="Calibri"/>
                <a:cs typeface="Calibri"/>
              </a:rPr>
              <a:t>pendekatan </a:t>
            </a:r>
            <a:r>
              <a:rPr sz="2100" spc="-5" dirty="0">
                <a:latin typeface="Calibri"/>
                <a:cs typeface="Calibri"/>
              </a:rPr>
              <a:t>dan </a:t>
            </a:r>
            <a:r>
              <a:rPr sz="2100" dirty="0">
                <a:latin typeface="Calibri"/>
                <a:cs typeface="Calibri"/>
              </a:rPr>
              <a:t>lokasi </a:t>
            </a:r>
            <a:r>
              <a:rPr sz="2100" spc="-15" dirty="0">
                <a:latin typeface="Calibri"/>
                <a:cs typeface="Calibri"/>
              </a:rPr>
              <a:t>geografis, </a:t>
            </a:r>
            <a:r>
              <a:rPr sz="2100" spc="-20" dirty="0">
                <a:latin typeface="Calibri"/>
                <a:cs typeface="Calibri"/>
              </a:rPr>
              <a:t>GIS </a:t>
            </a:r>
            <a:r>
              <a:rPr sz="2100" spc="-5" dirty="0">
                <a:latin typeface="Calibri"/>
                <a:cs typeface="Calibri"/>
              </a:rPr>
              <a:t>membuat  hubungan </a:t>
            </a:r>
            <a:r>
              <a:rPr sz="2100" spc="-10" dirty="0">
                <a:latin typeface="Calibri"/>
                <a:cs typeface="Calibri"/>
              </a:rPr>
              <a:t>diantara </a:t>
            </a:r>
            <a:r>
              <a:rPr sz="2100" spc="-20" dirty="0">
                <a:latin typeface="Calibri"/>
                <a:cs typeface="Calibri"/>
              </a:rPr>
              <a:t>beberapa</a:t>
            </a:r>
            <a:r>
              <a:rPr sz="2100" spc="-45" dirty="0">
                <a:latin typeface="Calibri"/>
                <a:cs typeface="Calibri"/>
              </a:rPr>
              <a:t> </a:t>
            </a:r>
            <a:r>
              <a:rPr sz="2100" spc="-5" dirty="0">
                <a:latin typeface="Calibri"/>
                <a:cs typeface="Calibri"/>
              </a:rPr>
              <a:t>aktifitas/kasus:</a:t>
            </a:r>
            <a:endParaRPr sz="2100">
              <a:latin typeface="Calibri"/>
              <a:cs typeface="Calibri"/>
            </a:endParaRPr>
          </a:p>
          <a:p>
            <a:pPr marL="533400" marR="5080" lvl="1" indent="-177800">
              <a:lnSpc>
                <a:spcPts val="2600"/>
              </a:lnSpc>
              <a:spcBef>
                <a:spcPts val="359"/>
              </a:spcBef>
              <a:buFont typeface="Arial"/>
              <a:buChar char="•"/>
              <a:tabLst>
                <a:tab pos="533400" algn="l"/>
              </a:tabLst>
            </a:pPr>
            <a:r>
              <a:rPr sz="2400" spc="15" dirty="0">
                <a:latin typeface="Calibri"/>
                <a:cs typeface="Calibri"/>
              </a:rPr>
              <a:t>Melihat </a:t>
            </a:r>
            <a:r>
              <a:rPr sz="2400" spc="-10" dirty="0">
                <a:latin typeface="Calibri"/>
                <a:cs typeface="Calibri"/>
              </a:rPr>
              <a:t>data </a:t>
            </a:r>
            <a:r>
              <a:rPr sz="2400" spc="-25" dirty="0">
                <a:latin typeface="Calibri"/>
                <a:cs typeface="Calibri"/>
              </a:rPr>
              <a:t>secara </a:t>
            </a:r>
            <a:r>
              <a:rPr sz="2400" spc="-15" dirty="0">
                <a:latin typeface="Calibri"/>
                <a:cs typeface="Calibri"/>
              </a:rPr>
              <a:t>geografis </a:t>
            </a:r>
            <a:r>
              <a:rPr sz="2400" dirty="0">
                <a:latin typeface="Calibri"/>
                <a:cs typeface="Calibri"/>
              </a:rPr>
              <a:t>sering </a:t>
            </a:r>
            <a:r>
              <a:rPr sz="2400" spc="-10" dirty="0">
                <a:latin typeface="Calibri"/>
                <a:cs typeface="Calibri"/>
              </a:rPr>
              <a:t>dapat </a:t>
            </a:r>
            <a:r>
              <a:rPr sz="2400" spc="-5" dirty="0">
                <a:latin typeface="Calibri"/>
                <a:cs typeface="Calibri"/>
              </a:rPr>
              <a:t>memberikan  </a:t>
            </a:r>
            <a:r>
              <a:rPr sz="2400" dirty="0">
                <a:latin typeface="Calibri"/>
                <a:cs typeface="Calibri"/>
              </a:rPr>
              <a:t>pengetahuan </a:t>
            </a:r>
            <a:r>
              <a:rPr sz="2400" spc="-5" dirty="0">
                <a:latin typeface="Calibri"/>
                <a:cs typeface="Calibri"/>
              </a:rPr>
              <a:t>yang </a:t>
            </a:r>
            <a:r>
              <a:rPr sz="2400" spc="25" dirty="0">
                <a:latin typeface="Calibri"/>
                <a:cs typeface="Calibri"/>
              </a:rPr>
              <a:t>lebih </a:t>
            </a:r>
            <a:r>
              <a:rPr sz="2400" dirty="0">
                <a:latin typeface="Calibri"/>
                <a:cs typeface="Calibri"/>
              </a:rPr>
              <a:t>mendalam </a:t>
            </a:r>
            <a:r>
              <a:rPr sz="2400" spc="-20" dirty="0">
                <a:latin typeface="Calibri"/>
                <a:cs typeface="Calibri"/>
              </a:rPr>
              <a:t>serta </a:t>
            </a:r>
            <a:r>
              <a:rPr sz="2400" spc="-30" dirty="0">
                <a:latin typeface="Calibri"/>
                <a:cs typeface="Calibri"/>
              </a:rPr>
              <a:t>gambaran</a:t>
            </a:r>
            <a:r>
              <a:rPr sz="2400" spc="-160" dirty="0">
                <a:latin typeface="Calibri"/>
                <a:cs typeface="Calibri"/>
              </a:rPr>
              <a:t> </a:t>
            </a:r>
            <a:r>
              <a:rPr sz="2400" spc="5" dirty="0">
                <a:latin typeface="Calibri"/>
                <a:cs typeface="Calibri"/>
              </a:rPr>
              <a:t>yang  </a:t>
            </a:r>
            <a:r>
              <a:rPr sz="2400" spc="25" dirty="0">
                <a:latin typeface="Calibri"/>
                <a:cs typeface="Calibri"/>
              </a:rPr>
              <a:t>lebih</a:t>
            </a:r>
            <a:r>
              <a:rPr sz="2400" spc="-1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jelas</a:t>
            </a:r>
            <a:endParaRPr sz="2400">
              <a:latin typeface="Calibri"/>
              <a:cs typeface="Calibri"/>
            </a:endParaRPr>
          </a:p>
          <a:p>
            <a:pPr marL="533400" marR="150495" lvl="1" indent="-177800">
              <a:lnSpc>
                <a:spcPts val="2600"/>
              </a:lnSpc>
              <a:spcBef>
                <a:spcPts val="400"/>
              </a:spcBef>
              <a:buFont typeface="Arial"/>
              <a:buChar char="•"/>
              <a:tabLst>
                <a:tab pos="533400" algn="l"/>
              </a:tabLst>
            </a:pPr>
            <a:r>
              <a:rPr sz="2400" spc="10" dirty="0">
                <a:latin typeface="Calibri"/>
                <a:cs typeface="Calibri"/>
              </a:rPr>
              <a:t>Menghubungkan </a:t>
            </a:r>
            <a:r>
              <a:rPr sz="2400" spc="-20" dirty="0">
                <a:latin typeface="Calibri"/>
                <a:cs typeface="Calibri"/>
              </a:rPr>
              <a:t>antara </a:t>
            </a:r>
            <a:r>
              <a:rPr sz="2400" dirty="0">
                <a:latin typeface="Calibri"/>
                <a:cs typeface="Calibri"/>
              </a:rPr>
              <a:t>beberapa </a:t>
            </a:r>
            <a:r>
              <a:rPr sz="2400" spc="-15" dirty="0">
                <a:latin typeface="Calibri"/>
                <a:cs typeface="Calibri"/>
              </a:rPr>
              <a:t>aktifitas/kasus</a:t>
            </a:r>
            <a:r>
              <a:rPr sz="2400" spc="-30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sering  </a:t>
            </a:r>
            <a:r>
              <a:rPr sz="2400" spc="5" dirty="0">
                <a:latin typeface="Calibri"/>
                <a:cs typeface="Calibri"/>
              </a:rPr>
              <a:t>tidak </a:t>
            </a:r>
            <a:r>
              <a:rPr sz="2400" spc="-10" dirty="0">
                <a:latin typeface="Calibri"/>
                <a:cs typeface="Calibri"/>
              </a:rPr>
              <a:t>dapat </a:t>
            </a:r>
            <a:r>
              <a:rPr sz="2400" spc="5" dirty="0">
                <a:latin typeface="Calibri"/>
                <a:cs typeface="Calibri"/>
              </a:rPr>
              <a:t>dilakukan </a:t>
            </a:r>
            <a:r>
              <a:rPr sz="2400" dirty="0">
                <a:latin typeface="Calibri"/>
                <a:cs typeface="Calibri"/>
              </a:rPr>
              <a:t>tanpa </a:t>
            </a:r>
            <a:r>
              <a:rPr sz="2400" spc="-10" dirty="0">
                <a:latin typeface="Calibri"/>
                <a:cs typeface="Calibri"/>
              </a:rPr>
              <a:t>GIS, padahal </a:t>
            </a:r>
            <a:r>
              <a:rPr sz="2400" spc="-5" dirty="0">
                <a:latin typeface="Calibri"/>
                <a:cs typeface="Calibri"/>
              </a:rPr>
              <a:t>hal tersebut  </a:t>
            </a:r>
            <a:r>
              <a:rPr sz="2400" spc="-25" dirty="0">
                <a:latin typeface="Calibri"/>
                <a:cs typeface="Calibri"/>
              </a:rPr>
              <a:t>sangat </a:t>
            </a:r>
            <a:r>
              <a:rPr sz="2400" spc="20" dirty="0">
                <a:latin typeface="Calibri"/>
                <a:cs typeface="Calibri"/>
              </a:rPr>
              <a:t>penting untuk</a:t>
            </a:r>
            <a:r>
              <a:rPr sz="2400" spc="-260" dirty="0">
                <a:latin typeface="Calibri"/>
                <a:cs typeface="Calibri"/>
              </a:rPr>
              <a:t> </a:t>
            </a:r>
            <a:r>
              <a:rPr sz="2400" spc="5" dirty="0">
                <a:latin typeface="Calibri"/>
                <a:cs typeface="Calibri"/>
              </a:rPr>
              <a:t>dilakukan</a:t>
            </a:r>
            <a:endParaRPr sz="2400">
              <a:latin typeface="Calibri"/>
              <a:cs typeface="Calibri"/>
            </a:endParaRPr>
          </a:p>
          <a:p>
            <a:pPr marL="533400" marR="350520" lvl="1" indent="-177800">
              <a:lnSpc>
                <a:spcPts val="2600"/>
              </a:lnSpc>
              <a:spcBef>
                <a:spcPts val="300"/>
              </a:spcBef>
              <a:buFont typeface="Arial"/>
              <a:buChar char="•"/>
              <a:tabLst>
                <a:tab pos="533400" algn="l"/>
              </a:tabLst>
            </a:pPr>
            <a:r>
              <a:rPr sz="2400" spc="5" dirty="0">
                <a:latin typeface="Calibri"/>
                <a:cs typeface="Calibri"/>
              </a:rPr>
              <a:t>Misal:</a:t>
            </a:r>
            <a:r>
              <a:rPr sz="2400" spc="-100" dirty="0">
                <a:latin typeface="Calibri"/>
                <a:cs typeface="Calibri"/>
              </a:rPr>
              <a:t> </a:t>
            </a:r>
            <a:r>
              <a:rPr sz="2400" spc="10" dirty="0">
                <a:latin typeface="Calibri"/>
                <a:cs typeface="Calibri"/>
              </a:rPr>
              <a:t>kita</a:t>
            </a:r>
            <a:r>
              <a:rPr sz="2400" spc="-100" dirty="0">
                <a:latin typeface="Calibri"/>
                <a:cs typeface="Calibri"/>
              </a:rPr>
              <a:t> </a:t>
            </a:r>
            <a:r>
              <a:rPr sz="2400" spc="10" dirty="0">
                <a:latin typeface="Calibri"/>
                <a:cs typeface="Calibri"/>
              </a:rPr>
              <a:t>bisa</a:t>
            </a:r>
            <a:r>
              <a:rPr sz="2400" spc="-100" dirty="0">
                <a:latin typeface="Calibri"/>
                <a:cs typeface="Calibri"/>
              </a:rPr>
              <a:t> </a:t>
            </a:r>
            <a:r>
              <a:rPr sz="2400" spc="5" dirty="0">
                <a:latin typeface="Calibri"/>
                <a:cs typeface="Calibri"/>
              </a:rPr>
              <a:t>menghubungkan</a:t>
            </a:r>
            <a:r>
              <a:rPr sz="2400" spc="-11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antara</a:t>
            </a:r>
            <a:r>
              <a:rPr sz="2400" dirty="0">
                <a:latin typeface="Calibri"/>
                <a:cs typeface="Calibri"/>
              </a:rPr>
              <a:t> sumber</a:t>
            </a:r>
            <a:r>
              <a:rPr sz="2400" spc="-90" dirty="0">
                <a:latin typeface="Calibri"/>
                <a:cs typeface="Calibri"/>
              </a:rPr>
              <a:t> </a:t>
            </a:r>
            <a:r>
              <a:rPr sz="2400" spc="15" dirty="0">
                <a:latin typeface="Calibri"/>
                <a:cs typeface="Calibri"/>
              </a:rPr>
              <a:t>polusi  </a:t>
            </a:r>
            <a:r>
              <a:rPr sz="2400" spc="-5" dirty="0">
                <a:latin typeface="Calibri"/>
                <a:cs typeface="Calibri"/>
              </a:rPr>
              <a:t>dengan </a:t>
            </a:r>
            <a:r>
              <a:rPr sz="2400" spc="-20" dirty="0">
                <a:latin typeface="Calibri"/>
                <a:cs typeface="Calibri"/>
              </a:rPr>
              <a:t>wabah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10" dirty="0">
                <a:latin typeface="Calibri"/>
                <a:cs typeface="Calibri"/>
              </a:rPr>
              <a:t>penyakit</a:t>
            </a:r>
            <a:endParaRPr sz="24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7961449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31390" y="712693"/>
            <a:ext cx="4861560" cy="528320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spc="-15" dirty="0">
                <a:latin typeface="Calibri Light"/>
                <a:cs typeface="Calibri Light"/>
              </a:rPr>
              <a:t>Kombinasi </a:t>
            </a:r>
            <a:r>
              <a:rPr sz="3300" spc="-25" dirty="0">
                <a:latin typeface="Calibri Light"/>
                <a:cs typeface="Calibri Light"/>
              </a:rPr>
              <a:t>Beberapa</a:t>
            </a:r>
            <a:r>
              <a:rPr sz="3300" spc="110" dirty="0">
                <a:latin typeface="Calibri Light"/>
                <a:cs typeface="Calibri Light"/>
              </a:rPr>
              <a:t> </a:t>
            </a:r>
            <a:r>
              <a:rPr sz="3300" spc="10" dirty="0">
                <a:latin typeface="Calibri Light"/>
                <a:cs typeface="Calibri Light"/>
              </a:rPr>
              <a:t>Dataset</a:t>
            </a:r>
            <a:endParaRPr sz="3300">
              <a:latin typeface="Calibri Light"/>
              <a:cs typeface="Calibri Light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203450" y="1708150"/>
            <a:ext cx="3556000" cy="3416300"/>
          </a:xfrm>
          <a:custGeom>
            <a:avLst/>
            <a:gdLst/>
            <a:ahLst/>
            <a:cxnLst/>
            <a:rect l="l" t="t" r="r" b="b"/>
            <a:pathLst>
              <a:path w="3556000" h="3416300">
                <a:moveTo>
                  <a:pt x="0" y="0"/>
                </a:moveTo>
                <a:lnTo>
                  <a:pt x="3556000" y="0"/>
                </a:lnTo>
                <a:lnTo>
                  <a:pt x="3556000" y="3416300"/>
                </a:lnTo>
                <a:lnTo>
                  <a:pt x="0" y="34163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242050" y="1708150"/>
            <a:ext cx="3556000" cy="3416300"/>
          </a:xfrm>
          <a:custGeom>
            <a:avLst/>
            <a:gdLst/>
            <a:ahLst/>
            <a:cxnLst/>
            <a:rect l="l" t="t" r="r" b="b"/>
            <a:pathLst>
              <a:path w="3556000" h="3416300">
                <a:moveTo>
                  <a:pt x="0" y="0"/>
                </a:moveTo>
                <a:lnTo>
                  <a:pt x="3556000" y="0"/>
                </a:lnTo>
                <a:lnTo>
                  <a:pt x="3556000" y="3416300"/>
                </a:lnTo>
                <a:lnTo>
                  <a:pt x="0" y="34163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616200" y="2647950"/>
            <a:ext cx="0" cy="317500"/>
          </a:xfrm>
          <a:custGeom>
            <a:avLst/>
            <a:gdLst/>
            <a:ahLst/>
            <a:cxnLst/>
            <a:rect l="l" t="t" r="r" b="b"/>
            <a:pathLst>
              <a:path h="317500">
                <a:moveTo>
                  <a:pt x="0" y="0"/>
                </a:moveTo>
                <a:lnTo>
                  <a:pt x="0" y="317500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584450" y="2647950"/>
            <a:ext cx="63500" cy="317500"/>
          </a:xfrm>
          <a:custGeom>
            <a:avLst/>
            <a:gdLst/>
            <a:ahLst/>
            <a:cxnLst/>
            <a:rect l="l" t="t" r="r" b="b"/>
            <a:pathLst>
              <a:path w="63500" h="317500">
                <a:moveTo>
                  <a:pt x="0" y="0"/>
                </a:moveTo>
                <a:lnTo>
                  <a:pt x="63500" y="0"/>
                </a:lnTo>
                <a:lnTo>
                  <a:pt x="63500" y="317500"/>
                </a:lnTo>
                <a:lnTo>
                  <a:pt x="0" y="3175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660650" y="2863850"/>
            <a:ext cx="241300" cy="101600"/>
          </a:xfrm>
          <a:custGeom>
            <a:avLst/>
            <a:gdLst/>
            <a:ahLst/>
            <a:cxnLst/>
            <a:rect l="l" t="t" r="r" b="b"/>
            <a:pathLst>
              <a:path w="241300" h="101600">
                <a:moveTo>
                  <a:pt x="0" y="0"/>
                </a:moveTo>
                <a:lnTo>
                  <a:pt x="241300" y="0"/>
                </a:lnTo>
                <a:lnTo>
                  <a:pt x="241300" y="101600"/>
                </a:lnTo>
                <a:lnTo>
                  <a:pt x="0" y="1016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660650" y="2863850"/>
            <a:ext cx="241300" cy="101600"/>
          </a:xfrm>
          <a:custGeom>
            <a:avLst/>
            <a:gdLst/>
            <a:ahLst/>
            <a:cxnLst/>
            <a:rect l="l" t="t" r="r" b="b"/>
            <a:pathLst>
              <a:path w="241300" h="101600">
                <a:moveTo>
                  <a:pt x="0" y="0"/>
                </a:moveTo>
                <a:lnTo>
                  <a:pt x="241300" y="0"/>
                </a:lnTo>
                <a:lnTo>
                  <a:pt x="241300" y="101600"/>
                </a:lnTo>
                <a:lnTo>
                  <a:pt x="0" y="1016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654300" y="2743200"/>
            <a:ext cx="254000" cy="114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559050" y="2432050"/>
            <a:ext cx="354330" cy="189230"/>
          </a:xfrm>
          <a:custGeom>
            <a:avLst/>
            <a:gdLst/>
            <a:ahLst/>
            <a:cxnLst/>
            <a:rect l="l" t="t" r="r" b="b"/>
            <a:pathLst>
              <a:path w="354330" h="189230">
                <a:moveTo>
                  <a:pt x="113791" y="22225"/>
                </a:moveTo>
                <a:lnTo>
                  <a:pt x="93246" y="46037"/>
                </a:lnTo>
                <a:lnTo>
                  <a:pt x="85343" y="47625"/>
                </a:lnTo>
                <a:lnTo>
                  <a:pt x="42671" y="52387"/>
                </a:lnTo>
                <a:lnTo>
                  <a:pt x="28447" y="74612"/>
                </a:lnTo>
                <a:lnTo>
                  <a:pt x="22126" y="90487"/>
                </a:lnTo>
                <a:lnTo>
                  <a:pt x="9482" y="103187"/>
                </a:lnTo>
                <a:lnTo>
                  <a:pt x="3160" y="122237"/>
                </a:lnTo>
                <a:lnTo>
                  <a:pt x="4741" y="128587"/>
                </a:lnTo>
                <a:lnTo>
                  <a:pt x="0" y="136525"/>
                </a:lnTo>
                <a:lnTo>
                  <a:pt x="17384" y="150812"/>
                </a:lnTo>
                <a:lnTo>
                  <a:pt x="14224" y="161925"/>
                </a:lnTo>
                <a:lnTo>
                  <a:pt x="31608" y="169862"/>
                </a:lnTo>
                <a:lnTo>
                  <a:pt x="55315" y="188912"/>
                </a:lnTo>
                <a:lnTo>
                  <a:pt x="75861" y="184150"/>
                </a:lnTo>
                <a:lnTo>
                  <a:pt x="109050" y="165100"/>
                </a:lnTo>
                <a:lnTo>
                  <a:pt x="116952" y="165100"/>
                </a:lnTo>
                <a:lnTo>
                  <a:pt x="180170" y="150812"/>
                </a:lnTo>
                <a:lnTo>
                  <a:pt x="189653" y="147637"/>
                </a:lnTo>
                <a:lnTo>
                  <a:pt x="207038" y="104775"/>
                </a:lnTo>
                <a:lnTo>
                  <a:pt x="208618" y="98425"/>
                </a:lnTo>
                <a:lnTo>
                  <a:pt x="260772" y="65087"/>
                </a:lnTo>
                <a:lnTo>
                  <a:pt x="318558" y="65087"/>
                </a:lnTo>
                <a:lnTo>
                  <a:pt x="346116" y="50800"/>
                </a:lnTo>
                <a:lnTo>
                  <a:pt x="354020" y="46037"/>
                </a:lnTo>
                <a:lnTo>
                  <a:pt x="354020" y="38100"/>
                </a:lnTo>
                <a:lnTo>
                  <a:pt x="347797" y="26987"/>
                </a:lnTo>
                <a:lnTo>
                  <a:pt x="150142" y="26987"/>
                </a:lnTo>
                <a:lnTo>
                  <a:pt x="113791" y="22225"/>
                </a:lnTo>
                <a:close/>
              </a:path>
              <a:path w="354330" h="189230">
                <a:moveTo>
                  <a:pt x="318558" y="65087"/>
                </a:moveTo>
                <a:lnTo>
                  <a:pt x="260772" y="65087"/>
                </a:lnTo>
                <a:lnTo>
                  <a:pt x="297124" y="76200"/>
                </a:lnTo>
                <a:lnTo>
                  <a:pt x="318558" y="65087"/>
                </a:lnTo>
                <a:close/>
              </a:path>
              <a:path w="354330" h="189230">
                <a:moveTo>
                  <a:pt x="202296" y="0"/>
                </a:moveTo>
                <a:lnTo>
                  <a:pt x="159624" y="26987"/>
                </a:lnTo>
                <a:lnTo>
                  <a:pt x="347797" y="26987"/>
                </a:lnTo>
                <a:lnTo>
                  <a:pt x="339796" y="12700"/>
                </a:lnTo>
                <a:lnTo>
                  <a:pt x="331892" y="9525"/>
                </a:lnTo>
                <a:lnTo>
                  <a:pt x="321224" y="7937"/>
                </a:lnTo>
                <a:lnTo>
                  <a:pt x="237067" y="7937"/>
                </a:lnTo>
                <a:lnTo>
                  <a:pt x="202296" y="0"/>
                </a:lnTo>
                <a:close/>
              </a:path>
              <a:path w="354330" h="189230">
                <a:moveTo>
                  <a:pt x="289220" y="3175"/>
                </a:moveTo>
                <a:lnTo>
                  <a:pt x="278157" y="7937"/>
                </a:lnTo>
                <a:lnTo>
                  <a:pt x="321224" y="7937"/>
                </a:lnTo>
                <a:lnTo>
                  <a:pt x="289220" y="317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559050" y="2432050"/>
            <a:ext cx="354330" cy="189230"/>
          </a:xfrm>
          <a:custGeom>
            <a:avLst/>
            <a:gdLst/>
            <a:ahLst/>
            <a:cxnLst/>
            <a:rect l="l" t="t" r="r" b="b"/>
            <a:pathLst>
              <a:path w="354330" h="189230">
                <a:moveTo>
                  <a:pt x="31608" y="169862"/>
                </a:moveTo>
                <a:lnTo>
                  <a:pt x="14224" y="161925"/>
                </a:lnTo>
                <a:lnTo>
                  <a:pt x="17384" y="150812"/>
                </a:lnTo>
                <a:lnTo>
                  <a:pt x="0" y="136525"/>
                </a:lnTo>
                <a:lnTo>
                  <a:pt x="4741" y="128587"/>
                </a:lnTo>
                <a:lnTo>
                  <a:pt x="3160" y="122237"/>
                </a:lnTo>
                <a:lnTo>
                  <a:pt x="9482" y="103187"/>
                </a:lnTo>
                <a:lnTo>
                  <a:pt x="22126" y="90487"/>
                </a:lnTo>
                <a:lnTo>
                  <a:pt x="28447" y="74612"/>
                </a:lnTo>
                <a:lnTo>
                  <a:pt x="42672" y="52387"/>
                </a:lnTo>
                <a:lnTo>
                  <a:pt x="85344" y="47625"/>
                </a:lnTo>
                <a:lnTo>
                  <a:pt x="93246" y="46037"/>
                </a:lnTo>
                <a:lnTo>
                  <a:pt x="113792" y="22225"/>
                </a:lnTo>
                <a:lnTo>
                  <a:pt x="150142" y="26987"/>
                </a:lnTo>
                <a:lnTo>
                  <a:pt x="159624" y="26987"/>
                </a:lnTo>
                <a:lnTo>
                  <a:pt x="202296" y="0"/>
                </a:lnTo>
                <a:lnTo>
                  <a:pt x="237066" y="7937"/>
                </a:lnTo>
                <a:lnTo>
                  <a:pt x="246549" y="7937"/>
                </a:lnTo>
                <a:lnTo>
                  <a:pt x="278158" y="7937"/>
                </a:lnTo>
                <a:lnTo>
                  <a:pt x="289221" y="3175"/>
                </a:lnTo>
                <a:lnTo>
                  <a:pt x="331893" y="9525"/>
                </a:lnTo>
                <a:lnTo>
                  <a:pt x="339795" y="12700"/>
                </a:lnTo>
                <a:lnTo>
                  <a:pt x="354019" y="38100"/>
                </a:lnTo>
                <a:lnTo>
                  <a:pt x="354019" y="46037"/>
                </a:lnTo>
                <a:lnTo>
                  <a:pt x="346117" y="50800"/>
                </a:lnTo>
                <a:lnTo>
                  <a:pt x="297123" y="76200"/>
                </a:lnTo>
                <a:lnTo>
                  <a:pt x="260773" y="65087"/>
                </a:lnTo>
                <a:lnTo>
                  <a:pt x="208618" y="98425"/>
                </a:lnTo>
                <a:lnTo>
                  <a:pt x="207038" y="104775"/>
                </a:lnTo>
                <a:lnTo>
                  <a:pt x="189653" y="147637"/>
                </a:lnTo>
                <a:lnTo>
                  <a:pt x="180170" y="150812"/>
                </a:lnTo>
                <a:lnTo>
                  <a:pt x="116952" y="165100"/>
                </a:lnTo>
                <a:lnTo>
                  <a:pt x="109050" y="165100"/>
                </a:lnTo>
                <a:lnTo>
                  <a:pt x="75861" y="184150"/>
                </a:lnTo>
                <a:lnTo>
                  <a:pt x="55315" y="188912"/>
                </a:lnTo>
                <a:lnTo>
                  <a:pt x="31608" y="169862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445000" y="4006850"/>
            <a:ext cx="0" cy="317500"/>
          </a:xfrm>
          <a:custGeom>
            <a:avLst/>
            <a:gdLst/>
            <a:ahLst/>
            <a:cxnLst/>
            <a:rect l="l" t="t" r="r" b="b"/>
            <a:pathLst>
              <a:path h="317500">
                <a:moveTo>
                  <a:pt x="0" y="0"/>
                </a:moveTo>
                <a:lnTo>
                  <a:pt x="0" y="317500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413250" y="4006850"/>
            <a:ext cx="63500" cy="317500"/>
          </a:xfrm>
          <a:custGeom>
            <a:avLst/>
            <a:gdLst/>
            <a:ahLst/>
            <a:cxnLst/>
            <a:rect l="l" t="t" r="r" b="b"/>
            <a:pathLst>
              <a:path w="63500" h="317500">
                <a:moveTo>
                  <a:pt x="0" y="0"/>
                </a:moveTo>
                <a:lnTo>
                  <a:pt x="63500" y="0"/>
                </a:lnTo>
                <a:lnTo>
                  <a:pt x="63500" y="317500"/>
                </a:lnTo>
                <a:lnTo>
                  <a:pt x="0" y="3175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489450" y="4222750"/>
            <a:ext cx="241300" cy="101600"/>
          </a:xfrm>
          <a:custGeom>
            <a:avLst/>
            <a:gdLst/>
            <a:ahLst/>
            <a:cxnLst/>
            <a:rect l="l" t="t" r="r" b="b"/>
            <a:pathLst>
              <a:path w="241300" h="101600">
                <a:moveTo>
                  <a:pt x="0" y="0"/>
                </a:moveTo>
                <a:lnTo>
                  <a:pt x="241300" y="0"/>
                </a:lnTo>
                <a:lnTo>
                  <a:pt x="241300" y="101600"/>
                </a:lnTo>
                <a:lnTo>
                  <a:pt x="0" y="1016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489450" y="4222750"/>
            <a:ext cx="241300" cy="101600"/>
          </a:xfrm>
          <a:custGeom>
            <a:avLst/>
            <a:gdLst/>
            <a:ahLst/>
            <a:cxnLst/>
            <a:rect l="l" t="t" r="r" b="b"/>
            <a:pathLst>
              <a:path w="241300" h="101600">
                <a:moveTo>
                  <a:pt x="0" y="0"/>
                </a:moveTo>
                <a:lnTo>
                  <a:pt x="241300" y="0"/>
                </a:lnTo>
                <a:lnTo>
                  <a:pt x="241300" y="101600"/>
                </a:lnTo>
                <a:lnTo>
                  <a:pt x="0" y="1016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483100" y="4102100"/>
            <a:ext cx="254000" cy="114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387850" y="3803650"/>
            <a:ext cx="354330" cy="189230"/>
          </a:xfrm>
          <a:custGeom>
            <a:avLst/>
            <a:gdLst/>
            <a:ahLst/>
            <a:cxnLst/>
            <a:rect l="l" t="t" r="r" b="b"/>
            <a:pathLst>
              <a:path w="354330" h="189229">
                <a:moveTo>
                  <a:pt x="113792" y="22225"/>
                </a:moveTo>
                <a:lnTo>
                  <a:pt x="93245" y="46037"/>
                </a:lnTo>
                <a:lnTo>
                  <a:pt x="85343" y="47625"/>
                </a:lnTo>
                <a:lnTo>
                  <a:pt x="42672" y="52387"/>
                </a:lnTo>
                <a:lnTo>
                  <a:pt x="28448" y="74612"/>
                </a:lnTo>
                <a:lnTo>
                  <a:pt x="22125" y="90487"/>
                </a:lnTo>
                <a:lnTo>
                  <a:pt x="9483" y="103187"/>
                </a:lnTo>
                <a:lnTo>
                  <a:pt x="3161" y="122237"/>
                </a:lnTo>
                <a:lnTo>
                  <a:pt x="4740" y="128587"/>
                </a:lnTo>
                <a:lnTo>
                  <a:pt x="0" y="136525"/>
                </a:lnTo>
                <a:lnTo>
                  <a:pt x="17385" y="150812"/>
                </a:lnTo>
                <a:lnTo>
                  <a:pt x="14224" y="161925"/>
                </a:lnTo>
                <a:lnTo>
                  <a:pt x="31609" y="169862"/>
                </a:lnTo>
                <a:lnTo>
                  <a:pt x="55316" y="188912"/>
                </a:lnTo>
                <a:lnTo>
                  <a:pt x="75860" y="184150"/>
                </a:lnTo>
                <a:lnTo>
                  <a:pt x="109051" y="165100"/>
                </a:lnTo>
                <a:lnTo>
                  <a:pt x="116953" y="165100"/>
                </a:lnTo>
                <a:lnTo>
                  <a:pt x="180171" y="150812"/>
                </a:lnTo>
                <a:lnTo>
                  <a:pt x="189652" y="147637"/>
                </a:lnTo>
                <a:lnTo>
                  <a:pt x="207037" y="104775"/>
                </a:lnTo>
                <a:lnTo>
                  <a:pt x="208619" y="98425"/>
                </a:lnTo>
                <a:lnTo>
                  <a:pt x="260772" y="65087"/>
                </a:lnTo>
                <a:lnTo>
                  <a:pt x="318558" y="65087"/>
                </a:lnTo>
                <a:lnTo>
                  <a:pt x="346116" y="50800"/>
                </a:lnTo>
                <a:lnTo>
                  <a:pt x="354018" y="46037"/>
                </a:lnTo>
                <a:lnTo>
                  <a:pt x="354018" y="38100"/>
                </a:lnTo>
                <a:lnTo>
                  <a:pt x="347796" y="26987"/>
                </a:lnTo>
                <a:lnTo>
                  <a:pt x="150141" y="26987"/>
                </a:lnTo>
                <a:lnTo>
                  <a:pt x="113792" y="22225"/>
                </a:lnTo>
                <a:close/>
              </a:path>
              <a:path w="354330" h="189229">
                <a:moveTo>
                  <a:pt x="318558" y="65087"/>
                </a:moveTo>
                <a:lnTo>
                  <a:pt x="260772" y="65087"/>
                </a:lnTo>
                <a:lnTo>
                  <a:pt x="297124" y="76200"/>
                </a:lnTo>
                <a:lnTo>
                  <a:pt x="318558" y="65087"/>
                </a:lnTo>
                <a:close/>
              </a:path>
              <a:path w="354330" h="189229">
                <a:moveTo>
                  <a:pt x="202297" y="0"/>
                </a:moveTo>
                <a:lnTo>
                  <a:pt x="159625" y="26987"/>
                </a:lnTo>
                <a:lnTo>
                  <a:pt x="347796" y="26987"/>
                </a:lnTo>
                <a:lnTo>
                  <a:pt x="339796" y="12700"/>
                </a:lnTo>
                <a:lnTo>
                  <a:pt x="331892" y="9525"/>
                </a:lnTo>
                <a:lnTo>
                  <a:pt x="321224" y="7937"/>
                </a:lnTo>
                <a:lnTo>
                  <a:pt x="237067" y="7937"/>
                </a:lnTo>
                <a:lnTo>
                  <a:pt x="202297" y="0"/>
                </a:lnTo>
                <a:close/>
              </a:path>
              <a:path w="354330" h="189229">
                <a:moveTo>
                  <a:pt x="289220" y="3175"/>
                </a:moveTo>
                <a:lnTo>
                  <a:pt x="278157" y="7937"/>
                </a:lnTo>
                <a:lnTo>
                  <a:pt x="321224" y="7937"/>
                </a:lnTo>
                <a:lnTo>
                  <a:pt x="289220" y="317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387850" y="3803650"/>
            <a:ext cx="354330" cy="189230"/>
          </a:xfrm>
          <a:custGeom>
            <a:avLst/>
            <a:gdLst/>
            <a:ahLst/>
            <a:cxnLst/>
            <a:rect l="l" t="t" r="r" b="b"/>
            <a:pathLst>
              <a:path w="354330" h="189229">
                <a:moveTo>
                  <a:pt x="31608" y="169862"/>
                </a:moveTo>
                <a:lnTo>
                  <a:pt x="14223" y="161925"/>
                </a:lnTo>
                <a:lnTo>
                  <a:pt x="17384" y="150812"/>
                </a:lnTo>
                <a:lnTo>
                  <a:pt x="0" y="136525"/>
                </a:lnTo>
                <a:lnTo>
                  <a:pt x="4741" y="128587"/>
                </a:lnTo>
                <a:lnTo>
                  <a:pt x="3160" y="122237"/>
                </a:lnTo>
                <a:lnTo>
                  <a:pt x="9482" y="103187"/>
                </a:lnTo>
                <a:lnTo>
                  <a:pt x="22126" y="90487"/>
                </a:lnTo>
                <a:lnTo>
                  <a:pt x="28448" y="74612"/>
                </a:lnTo>
                <a:lnTo>
                  <a:pt x="42672" y="52387"/>
                </a:lnTo>
                <a:lnTo>
                  <a:pt x="85344" y="47625"/>
                </a:lnTo>
                <a:lnTo>
                  <a:pt x="93246" y="46037"/>
                </a:lnTo>
                <a:lnTo>
                  <a:pt x="113792" y="22225"/>
                </a:lnTo>
                <a:lnTo>
                  <a:pt x="150142" y="26987"/>
                </a:lnTo>
                <a:lnTo>
                  <a:pt x="159625" y="26987"/>
                </a:lnTo>
                <a:lnTo>
                  <a:pt x="202297" y="0"/>
                </a:lnTo>
                <a:lnTo>
                  <a:pt x="237066" y="7937"/>
                </a:lnTo>
                <a:lnTo>
                  <a:pt x="246549" y="7937"/>
                </a:lnTo>
                <a:lnTo>
                  <a:pt x="278158" y="7937"/>
                </a:lnTo>
                <a:lnTo>
                  <a:pt x="289221" y="3175"/>
                </a:lnTo>
                <a:lnTo>
                  <a:pt x="331893" y="9525"/>
                </a:lnTo>
                <a:lnTo>
                  <a:pt x="339795" y="12700"/>
                </a:lnTo>
                <a:lnTo>
                  <a:pt x="354019" y="38100"/>
                </a:lnTo>
                <a:lnTo>
                  <a:pt x="354019" y="46037"/>
                </a:lnTo>
                <a:lnTo>
                  <a:pt x="346117" y="50800"/>
                </a:lnTo>
                <a:lnTo>
                  <a:pt x="297123" y="76200"/>
                </a:lnTo>
                <a:lnTo>
                  <a:pt x="260773" y="65087"/>
                </a:lnTo>
                <a:lnTo>
                  <a:pt x="208618" y="98425"/>
                </a:lnTo>
                <a:lnTo>
                  <a:pt x="207038" y="104775"/>
                </a:lnTo>
                <a:lnTo>
                  <a:pt x="189653" y="147637"/>
                </a:lnTo>
                <a:lnTo>
                  <a:pt x="180170" y="150812"/>
                </a:lnTo>
                <a:lnTo>
                  <a:pt x="116952" y="165100"/>
                </a:lnTo>
                <a:lnTo>
                  <a:pt x="109050" y="165100"/>
                </a:lnTo>
                <a:lnTo>
                  <a:pt x="75861" y="184150"/>
                </a:lnTo>
                <a:lnTo>
                  <a:pt x="55315" y="188912"/>
                </a:lnTo>
                <a:lnTo>
                  <a:pt x="31608" y="169862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7032626" y="2746376"/>
            <a:ext cx="16446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spcBef>
                <a:spcPts val="100"/>
              </a:spcBef>
            </a:pPr>
            <a:r>
              <a:rPr sz="1600" spc="-600" dirty="0">
                <a:solidFill>
                  <a:srgbClr val="CC0000"/>
                </a:solidFill>
                <a:latin typeface="Wingdings"/>
                <a:cs typeface="Wingdings"/>
              </a:rPr>
              <a:t></a:t>
            </a:r>
            <a:endParaRPr sz="1600">
              <a:latin typeface="Wingdings"/>
              <a:cs typeface="Wingding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880226" y="2549526"/>
            <a:ext cx="40576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spcBef>
                <a:spcPts val="100"/>
              </a:spcBef>
            </a:pPr>
            <a:r>
              <a:rPr sz="2400" spc="-900" baseline="-12152" dirty="0">
                <a:solidFill>
                  <a:srgbClr val="CC0000"/>
                </a:solidFill>
                <a:latin typeface="Wingdings"/>
                <a:cs typeface="Wingdings"/>
              </a:rPr>
              <a:t></a:t>
            </a:r>
            <a:r>
              <a:rPr sz="2400" spc="337" baseline="-12152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sz="1600" spc="-600" dirty="0">
                <a:solidFill>
                  <a:srgbClr val="CC0000"/>
                </a:solidFill>
                <a:latin typeface="Wingdings"/>
                <a:cs typeface="Wingdings"/>
              </a:rPr>
              <a:t></a:t>
            </a:r>
            <a:endParaRPr sz="1600">
              <a:latin typeface="Wingdings"/>
              <a:cs typeface="Wingding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9010651" y="4289426"/>
            <a:ext cx="16446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spcBef>
                <a:spcPts val="100"/>
              </a:spcBef>
            </a:pPr>
            <a:r>
              <a:rPr sz="1600" spc="-600" dirty="0">
                <a:solidFill>
                  <a:srgbClr val="CC0000"/>
                </a:solidFill>
                <a:latin typeface="Wingdings"/>
                <a:cs typeface="Wingdings"/>
              </a:rPr>
              <a:t></a:t>
            </a:r>
            <a:endParaRPr sz="1600">
              <a:latin typeface="Wingdings"/>
              <a:cs typeface="Wingdings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8486776" y="4384676"/>
            <a:ext cx="16446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spcBef>
                <a:spcPts val="100"/>
              </a:spcBef>
            </a:pPr>
            <a:r>
              <a:rPr sz="1600" spc="-600" dirty="0">
                <a:solidFill>
                  <a:srgbClr val="CC0000"/>
                </a:solidFill>
                <a:latin typeface="Wingdings"/>
                <a:cs typeface="Wingdings"/>
              </a:rPr>
              <a:t></a:t>
            </a:r>
            <a:endParaRPr sz="1600">
              <a:latin typeface="Wingdings"/>
              <a:cs typeface="Wingdings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8181976" y="3546476"/>
            <a:ext cx="1042669" cy="802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117475" algn="ctr">
              <a:lnSpc>
                <a:spcPts val="1860"/>
              </a:lnSpc>
              <a:spcBef>
                <a:spcPts val="100"/>
              </a:spcBef>
            </a:pPr>
            <a:r>
              <a:rPr sz="1600" spc="-600" dirty="0">
                <a:solidFill>
                  <a:srgbClr val="CC0000"/>
                </a:solidFill>
                <a:latin typeface="Wingdings"/>
                <a:cs typeface="Wingdings"/>
              </a:rPr>
              <a:t></a:t>
            </a:r>
            <a:endParaRPr sz="1600">
              <a:latin typeface="Wingdings"/>
              <a:cs typeface="Wingdings"/>
            </a:endParaRPr>
          </a:p>
          <a:p>
            <a:pPr marL="112395">
              <a:lnSpc>
                <a:spcPts val="1860"/>
              </a:lnSpc>
            </a:pPr>
            <a:r>
              <a:rPr sz="1600" spc="-600" dirty="0">
                <a:solidFill>
                  <a:srgbClr val="CC0000"/>
                </a:solidFill>
                <a:latin typeface="Wingdings"/>
                <a:cs typeface="Wingdings"/>
              </a:rPr>
              <a:t></a:t>
            </a:r>
            <a:endParaRPr sz="1600">
              <a:latin typeface="Wingdings"/>
              <a:cs typeface="Wingdings"/>
            </a:endParaRPr>
          </a:p>
          <a:p>
            <a:pPr marR="5080" algn="ctr">
              <a:spcBef>
                <a:spcPts val="480"/>
              </a:spcBef>
              <a:tabLst>
                <a:tab pos="374015" algn="l"/>
              </a:tabLst>
            </a:pPr>
            <a:r>
              <a:rPr sz="1600" spc="-600" dirty="0">
                <a:solidFill>
                  <a:srgbClr val="CC0000"/>
                </a:solidFill>
                <a:latin typeface="Wingdings"/>
                <a:cs typeface="Wingdings"/>
              </a:rPr>
              <a:t></a:t>
            </a:r>
            <a:r>
              <a:rPr sz="1600" spc="-600" dirty="0">
                <a:solidFill>
                  <a:srgbClr val="CC0000"/>
                </a:solidFill>
                <a:latin typeface="Times New Roman"/>
                <a:cs typeface="Times New Roman"/>
              </a:rPr>
              <a:t>	</a:t>
            </a:r>
            <a:r>
              <a:rPr sz="2400" spc="-900" baseline="1736" dirty="0">
                <a:solidFill>
                  <a:srgbClr val="CC0000"/>
                </a:solidFill>
                <a:latin typeface="Wingdings"/>
                <a:cs typeface="Wingdings"/>
              </a:rPr>
              <a:t></a:t>
            </a:r>
            <a:r>
              <a:rPr sz="2400" spc="-900" baseline="19097" dirty="0">
                <a:solidFill>
                  <a:srgbClr val="CC0000"/>
                </a:solidFill>
                <a:latin typeface="Wingdings"/>
                <a:cs typeface="Wingdings"/>
              </a:rPr>
              <a:t></a:t>
            </a:r>
            <a:r>
              <a:rPr sz="2400" spc="-900" baseline="-22569" dirty="0">
                <a:solidFill>
                  <a:srgbClr val="CC0000"/>
                </a:solidFill>
                <a:latin typeface="Wingdings"/>
                <a:cs typeface="Wingdings"/>
              </a:rPr>
              <a:t></a:t>
            </a:r>
            <a:r>
              <a:rPr sz="2400" spc="-157" baseline="-22569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sz="1600" spc="-600" dirty="0">
                <a:solidFill>
                  <a:srgbClr val="CC0000"/>
                </a:solidFill>
                <a:latin typeface="Wingdings"/>
                <a:cs typeface="Wingdings"/>
              </a:rPr>
              <a:t></a:t>
            </a:r>
            <a:endParaRPr sz="1600">
              <a:latin typeface="Wingdings"/>
              <a:cs typeface="Wingdings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645276" y="2309179"/>
            <a:ext cx="247015" cy="777875"/>
          </a:xfrm>
          <a:prstGeom prst="rect">
            <a:avLst/>
          </a:prstGeom>
        </p:spPr>
        <p:txBody>
          <a:bodyPr vert="horz" wrap="square" lIns="0" tIns="144780" rIns="0" bIns="0" rtlCol="0">
            <a:spAutoFit/>
          </a:bodyPr>
          <a:lstStyle/>
          <a:p>
            <a:pPr marL="82550">
              <a:spcBef>
                <a:spcPts val="1140"/>
              </a:spcBef>
            </a:pPr>
            <a:r>
              <a:rPr sz="1600" spc="-600" dirty="0">
                <a:solidFill>
                  <a:srgbClr val="CC0000"/>
                </a:solidFill>
                <a:latin typeface="Wingdings"/>
                <a:cs typeface="Wingdings"/>
              </a:rPr>
              <a:t></a:t>
            </a:r>
            <a:endParaRPr sz="1600">
              <a:latin typeface="Wingdings"/>
              <a:cs typeface="Wingdings"/>
            </a:endParaRPr>
          </a:p>
          <a:p>
            <a:pPr>
              <a:spcBef>
                <a:spcPts val="1045"/>
              </a:spcBef>
            </a:pPr>
            <a:r>
              <a:rPr sz="1600" spc="-600" dirty="0">
                <a:solidFill>
                  <a:srgbClr val="CC0000"/>
                </a:solidFill>
                <a:latin typeface="Wingdings"/>
                <a:cs typeface="Wingdings"/>
              </a:rPr>
              <a:t></a:t>
            </a:r>
            <a:endParaRPr sz="1600">
              <a:latin typeface="Wingdings"/>
              <a:cs typeface="Wingdings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816726" y="2244726"/>
            <a:ext cx="27876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spcBef>
                <a:spcPts val="100"/>
              </a:spcBef>
            </a:pPr>
            <a:r>
              <a:rPr sz="1600" spc="-745" dirty="0">
                <a:solidFill>
                  <a:srgbClr val="CC0000"/>
                </a:solidFill>
                <a:latin typeface="Wingdings"/>
                <a:cs typeface="Wingdings"/>
              </a:rPr>
              <a:t></a:t>
            </a:r>
            <a:r>
              <a:rPr sz="2400" spc="-1117" baseline="-29513" dirty="0">
                <a:solidFill>
                  <a:srgbClr val="CC0000"/>
                </a:solidFill>
                <a:latin typeface="Wingdings"/>
                <a:cs typeface="Wingdings"/>
              </a:rPr>
              <a:t></a:t>
            </a:r>
            <a:endParaRPr sz="2400" baseline="-29513">
              <a:latin typeface="Wingdings"/>
              <a:cs typeface="Wingdings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8721726" y="2830513"/>
            <a:ext cx="16446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spcBef>
                <a:spcPts val="100"/>
              </a:spcBef>
            </a:pPr>
            <a:r>
              <a:rPr sz="1600" spc="-600" dirty="0">
                <a:solidFill>
                  <a:srgbClr val="CC0000"/>
                </a:solidFill>
                <a:latin typeface="Wingdings"/>
                <a:cs typeface="Wingdings"/>
              </a:rPr>
              <a:t></a:t>
            </a:r>
            <a:endParaRPr sz="1600">
              <a:latin typeface="Wingdings"/>
              <a:cs typeface="Wingdings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7993063" y="2263776"/>
            <a:ext cx="16446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spcBef>
                <a:spcPts val="100"/>
              </a:spcBef>
            </a:pPr>
            <a:r>
              <a:rPr sz="1600" spc="-600" dirty="0">
                <a:solidFill>
                  <a:srgbClr val="CC0000"/>
                </a:solidFill>
                <a:latin typeface="Wingdings"/>
                <a:cs typeface="Wingdings"/>
              </a:rPr>
              <a:t></a:t>
            </a:r>
            <a:endParaRPr sz="1600">
              <a:latin typeface="Wingdings"/>
              <a:cs typeface="Wingdings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2552700" y="5232400"/>
            <a:ext cx="2590800" cy="711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2748725" y="5329237"/>
            <a:ext cx="21672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b="1" spc="-5" dirty="0">
                <a:latin typeface="Arial"/>
                <a:cs typeface="Arial"/>
              </a:rPr>
              <a:t>Sumber</a:t>
            </a:r>
            <a:r>
              <a:rPr sz="2400" b="1" spc="-60" dirty="0">
                <a:latin typeface="Arial"/>
                <a:cs typeface="Arial"/>
              </a:rPr>
              <a:t> </a:t>
            </a:r>
            <a:r>
              <a:rPr sz="2400" b="1" spc="5" dirty="0">
                <a:latin typeface="Arial"/>
                <a:cs typeface="Arial"/>
              </a:rPr>
              <a:t>Polusi</a:t>
            </a:r>
            <a:endParaRPr sz="2400">
              <a:latin typeface="Arial"/>
              <a:cs typeface="Arial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6642100" y="5232400"/>
            <a:ext cx="2768600" cy="7112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6835776" y="5329237"/>
            <a:ext cx="23539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b="1" spc="-20" dirty="0">
                <a:latin typeface="Arial"/>
                <a:cs typeface="Arial"/>
              </a:rPr>
              <a:t>Kasus</a:t>
            </a:r>
            <a:r>
              <a:rPr sz="2400" b="1" spc="25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Leukimia</a:t>
            </a:r>
            <a:endParaRPr sz="24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8028079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422900" y="1013619"/>
            <a:ext cx="875030" cy="330200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40" dirty="0">
                <a:latin typeface="Calibri Light"/>
                <a:cs typeface="Calibri Light"/>
              </a:rPr>
              <a:t>‘dimana</a:t>
            </a:r>
            <a:r>
              <a:rPr sz="2000" spc="-40" dirty="0">
                <a:latin typeface="Calibri Light"/>
                <a:cs typeface="Calibri Light"/>
              </a:rPr>
              <a:t>’</a:t>
            </a:r>
            <a:endParaRPr sz="2000" dirty="0">
              <a:latin typeface="Calibri Light"/>
              <a:cs typeface="Calibri Light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235450" y="1708150"/>
            <a:ext cx="3543300" cy="3416300"/>
          </a:xfrm>
          <a:custGeom>
            <a:avLst/>
            <a:gdLst/>
            <a:ahLst/>
            <a:cxnLst/>
            <a:rect l="l" t="t" r="r" b="b"/>
            <a:pathLst>
              <a:path w="3543300" h="3416300">
                <a:moveTo>
                  <a:pt x="0" y="0"/>
                </a:moveTo>
                <a:lnTo>
                  <a:pt x="3543300" y="0"/>
                </a:lnTo>
                <a:lnTo>
                  <a:pt x="3543300" y="3416300"/>
                </a:lnTo>
                <a:lnTo>
                  <a:pt x="0" y="34163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648200" y="2647950"/>
            <a:ext cx="0" cy="304800"/>
          </a:xfrm>
          <a:custGeom>
            <a:avLst/>
            <a:gdLst/>
            <a:ahLst/>
            <a:cxnLst/>
            <a:rect l="l" t="t" r="r" b="b"/>
            <a:pathLst>
              <a:path h="304800">
                <a:moveTo>
                  <a:pt x="0" y="0"/>
                </a:moveTo>
                <a:lnTo>
                  <a:pt x="0" y="304800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616450" y="2647950"/>
            <a:ext cx="63500" cy="304800"/>
          </a:xfrm>
          <a:custGeom>
            <a:avLst/>
            <a:gdLst/>
            <a:ahLst/>
            <a:cxnLst/>
            <a:rect l="l" t="t" r="r" b="b"/>
            <a:pathLst>
              <a:path w="63500" h="304800">
                <a:moveTo>
                  <a:pt x="0" y="0"/>
                </a:moveTo>
                <a:lnTo>
                  <a:pt x="63500" y="0"/>
                </a:lnTo>
                <a:lnTo>
                  <a:pt x="63500" y="304800"/>
                </a:lnTo>
                <a:lnTo>
                  <a:pt x="0" y="3048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692650" y="2863850"/>
            <a:ext cx="241300" cy="88900"/>
          </a:xfrm>
          <a:custGeom>
            <a:avLst/>
            <a:gdLst/>
            <a:ahLst/>
            <a:cxnLst/>
            <a:rect l="l" t="t" r="r" b="b"/>
            <a:pathLst>
              <a:path w="241300" h="88900">
                <a:moveTo>
                  <a:pt x="0" y="0"/>
                </a:moveTo>
                <a:lnTo>
                  <a:pt x="241300" y="0"/>
                </a:lnTo>
                <a:lnTo>
                  <a:pt x="241300" y="88900"/>
                </a:lnTo>
                <a:lnTo>
                  <a:pt x="0" y="889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692650" y="2863850"/>
            <a:ext cx="241300" cy="88900"/>
          </a:xfrm>
          <a:custGeom>
            <a:avLst/>
            <a:gdLst/>
            <a:ahLst/>
            <a:cxnLst/>
            <a:rect l="l" t="t" r="r" b="b"/>
            <a:pathLst>
              <a:path w="241300" h="88900">
                <a:moveTo>
                  <a:pt x="0" y="0"/>
                </a:moveTo>
                <a:lnTo>
                  <a:pt x="241300" y="0"/>
                </a:lnTo>
                <a:lnTo>
                  <a:pt x="241300" y="88900"/>
                </a:lnTo>
                <a:lnTo>
                  <a:pt x="0" y="889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686300" y="2743200"/>
            <a:ext cx="254000" cy="114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591050" y="2432050"/>
            <a:ext cx="354330" cy="189230"/>
          </a:xfrm>
          <a:custGeom>
            <a:avLst/>
            <a:gdLst/>
            <a:ahLst/>
            <a:cxnLst/>
            <a:rect l="l" t="t" r="r" b="b"/>
            <a:pathLst>
              <a:path w="354329" h="189230">
                <a:moveTo>
                  <a:pt x="113792" y="22225"/>
                </a:moveTo>
                <a:lnTo>
                  <a:pt x="93245" y="46037"/>
                </a:lnTo>
                <a:lnTo>
                  <a:pt x="85343" y="47625"/>
                </a:lnTo>
                <a:lnTo>
                  <a:pt x="42672" y="52387"/>
                </a:lnTo>
                <a:lnTo>
                  <a:pt x="28448" y="74612"/>
                </a:lnTo>
                <a:lnTo>
                  <a:pt x="22125" y="90487"/>
                </a:lnTo>
                <a:lnTo>
                  <a:pt x="9483" y="103187"/>
                </a:lnTo>
                <a:lnTo>
                  <a:pt x="3161" y="122237"/>
                </a:lnTo>
                <a:lnTo>
                  <a:pt x="4740" y="128587"/>
                </a:lnTo>
                <a:lnTo>
                  <a:pt x="0" y="136525"/>
                </a:lnTo>
                <a:lnTo>
                  <a:pt x="17385" y="150812"/>
                </a:lnTo>
                <a:lnTo>
                  <a:pt x="14224" y="161925"/>
                </a:lnTo>
                <a:lnTo>
                  <a:pt x="31609" y="169862"/>
                </a:lnTo>
                <a:lnTo>
                  <a:pt x="55316" y="188912"/>
                </a:lnTo>
                <a:lnTo>
                  <a:pt x="75860" y="184150"/>
                </a:lnTo>
                <a:lnTo>
                  <a:pt x="109051" y="165100"/>
                </a:lnTo>
                <a:lnTo>
                  <a:pt x="116953" y="165100"/>
                </a:lnTo>
                <a:lnTo>
                  <a:pt x="180171" y="150812"/>
                </a:lnTo>
                <a:lnTo>
                  <a:pt x="189652" y="147637"/>
                </a:lnTo>
                <a:lnTo>
                  <a:pt x="207037" y="104775"/>
                </a:lnTo>
                <a:lnTo>
                  <a:pt x="208619" y="98425"/>
                </a:lnTo>
                <a:lnTo>
                  <a:pt x="260772" y="65087"/>
                </a:lnTo>
                <a:lnTo>
                  <a:pt x="318558" y="65087"/>
                </a:lnTo>
                <a:lnTo>
                  <a:pt x="346116" y="50800"/>
                </a:lnTo>
                <a:lnTo>
                  <a:pt x="354018" y="46037"/>
                </a:lnTo>
                <a:lnTo>
                  <a:pt x="354018" y="38100"/>
                </a:lnTo>
                <a:lnTo>
                  <a:pt x="347796" y="26987"/>
                </a:lnTo>
                <a:lnTo>
                  <a:pt x="150141" y="26987"/>
                </a:lnTo>
                <a:lnTo>
                  <a:pt x="113792" y="22225"/>
                </a:lnTo>
                <a:close/>
              </a:path>
              <a:path w="354329" h="189230">
                <a:moveTo>
                  <a:pt x="318558" y="65087"/>
                </a:moveTo>
                <a:lnTo>
                  <a:pt x="260772" y="65087"/>
                </a:lnTo>
                <a:lnTo>
                  <a:pt x="297124" y="76200"/>
                </a:lnTo>
                <a:lnTo>
                  <a:pt x="318558" y="65087"/>
                </a:lnTo>
                <a:close/>
              </a:path>
              <a:path w="354329" h="189230">
                <a:moveTo>
                  <a:pt x="202297" y="0"/>
                </a:moveTo>
                <a:lnTo>
                  <a:pt x="159625" y="26987"/>
                </a:lnTo>
                <a:lnTo>
                  <a:pt x="347796" y="26987"/>
                </a:lnTo>
                <a:lnTo>
                  <a:pt x="339796" y="12700"/>
                </a:lnTo>
                <a:lnTo>
                  <a:pt x="331892" y="9525"/>
                </a:lnTo>
                <a:lnTo>
                  <a:pt x="321224" y="7937"/>
                </a:lnTo>
                <a:lnTo>
                  <a:pt x="237067" y="7937"/>
                </a:lnTo>
                <a:lnTo>
                  <a:pt x="202297" y="0"/>
                </a:lnTo>
                <a:close/>
              </a:path>
              <a:path w="354329" h="189230">
                <a:moveTo>
                  <a:pt x="289220" y="3175"/>
                </a:moveTo>
                <a:lnTo>
                  <a:pt x="278157" y="7937"/>
                </a:lnTo>
                <a:lnTo>
                  <a:pt x="321224" y="7937"/>
                </a:lnTo>
                <a:lnTo>
                  <a:pt x="289220" y="317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591050" y="2432050"/>
            <a:ext cx="354330" cy="189230"/>
          </a:xfrm>
          <a:custGeom>
            <a:avLst/>
            <a:gdLst/>
            <a:ahLst/>
            <a:cxnLst/>
            <a:rect l="l" t="t" r="r" b="b"/>
            <a:pathLst>
              <a:path w="354329" h="189230">
                <a:moveTo>
                  <a:pt x="31608" y="169862"/>
                </a:moveTo>
                <a:lnTo>
                  <a:pt x="14223" y="161925"/>
                </a:lnTo>
                <a:lnTo>
                  <a:pt x="17384" y="150812"/>
                </a:lnTo>
                <a:lnTo>
                  <a:pt x="0" y="136525"/>
                </a:lnTo>
                <a:lnTo>
                  <a:pt x="4741" y="128587"/>
                </a:lnTo>
                <a:lnTo>
                  <a:pt x="3160" y="122237"/>
                </a:lnTo>
                <a:lnTo>
                  <a:pt x="9482" y="103187"/>
                </a:lnTo>
                <a:lnTo>
                  <a:pt x="22126" y="90487"/>
                </a:lnTo>
                <a:lnTo>
                  <a:pt x="28448" y="74612"/>
                </a:lnTo>
                <a:lnTo>
                  <a:pt x="42672" y="52387"/>
                </a:lnTo>
                <a:lnTo>
                  <a:pt x="85344" y="47625"/>
                </a:lnTo>
                <a:lnTo>
                  <a:pt x="93246" y="46037"/>
                </a:lnTo>
                <a:lnTo>
                  <a:pt x="113792" y="22225"/>
                </a:lnTo>
                <a:lnTo>
                  <a:pt x="150142" y="26987"/>
                </a:lnTo>
                <a:lnTo>
                  <a:pt x="159625" y="26987"/>
                </a:lnTo>
                <a:lnTo>
                  <a:pt x="202297" y="0"/>
                </a:lnTo>
                <a:lnTo>
                  <a:pt x="237066" y="7937"/>
                </a:lnTo>
                <a:lnTo>
                  <a:pt x="246549" y="7937"/>
                </a:lnTo>
                <a:lnTo>
                  <a:pt x="278158" y="7937"/>
                </a:lnTo>
                <a:lnTo>
                  <a:pt x="289221" y="3175"/>
                </a:lnTo>
                <a:lnTo>
                  <a:pt x="331893" y="9525"/>
                </a:lnTo>
                <a:lnTo>
                  <a:pt x="339795" y="12700"/>
                </a:lnTo>
                <a:lnTo>
                  <a:pt x="354019" y="38100"/>
                </a:lnTo>
                <a:lnTo>
                  <a:pt x="354019" y="46037"/>
                </a:lnTo>
                <a:lnTo>
                  <a:pt x="346117" y="50800"/>
                </a:lnTo>
                <a:lnTo>
                  <a:pt x="297123" y="76200"/>
                </a:lnTo>
                <a:lnTo>
                  <a:pt x="260773" y="65087"/>
                </a:lnTo>
                <a:lnTo>
                  <a:pt x="208618" y="98425"/>
                </a:lnTo>
                <a:lnTo>
                  <a:pt x="207038" y="104775"/>
                </a:lnTo>
                <a:lnTo>
                  <a:pt x="189653" y="147637"/>
                </a:lnTo>
                <a:lnTo>
                  <a:pt x="180170" y="150812"/>
                </a:lnTo>
                <a:lnTo>
                  <a:pt x="116952" y="165100"/>
                </a:lnTo>
                <a:lnTo>
                  <a:pt x="109050" y="165100"/>
                </a:lnTo>
                <a:lnTo>
                  <a:pt x="75861" y="184150"/>
                </a:lnTo>
                <a:lnTo>
                  <a:pt x="55315" y="188912"/>
                </a:lnTo>
                <a:lnTo>
                  <a:pt x="31608" y="169862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477000" y="4006850"/>
            <a:ext cx="0" cy="317500"/>
          </a:xfrm>
          <a:custGeom>
            <a:avLst/>
            <a:gdLst/>
            <a:ahLst/>
            <a:cxnLst/>
            <a:rect l="l" t="t" r="r" b="b"/>
            <a:pathLst>
              <a:path h="317500">
                <a:moveTo>
                  <a:pt x="0" y="0"/>
                </a:moveTo>
                <a:lnTo>
                  <a:pt x="0" y="317500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445250" y="4006850"/>
            <a:ext cx="63500" cy="317500"/>
          </a:xfrm>
          <a:custGeom>
            <a:avLst/>
            <a:gdLst/>
            <a:ahLst/>
            <a:cxnLst/>
            <a:rect l="l" t="t" r="r" b="b"/>
            <a:pathLst>
              <a:path w="63500" h="317500">
                <a:moveTo>
                  <a:pt x="0" y="0"/>
                </a:moveTo>
                <a:lnTo>
                  <a:pt x="63500" y="0"/>
                </a:lnTo>
                <a:lnTo>
                  <a:pt x="63500" y="317500"/>
                </a:lnTo>
                <a:lnTo>
                  <a:pt x="0" y="3175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521450" y="4222750"/>
            <a:ext cx="241300" cy="101600"/>
          </a:xfrm>
          <a:custGeom>
            <a:avLst/>
            <a:gdLst/>
            <a:ahLst/>
            <a:cxnLst/>
            <a:rect l="l" t="t" r="r" b="b"/>
            <a:pathLst>
              <a:path w="241300" h="101600">
                <a:moveTo>
                  <a:pt x="0" y="0"/>
                </a:moveTo>
                <a:lnTo>
                  <a:pt x="241300" y="0"/>
                </a:lnTo>
                <a:lnTo>
                  <a:pt x="241300" y="101600"/>
                </a:lnTo>
                <a:lnTo>
                  <a:pt x="0" y="1016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521450" y="4222750"/>
            <a:ext cx="241300" cy="101600"/>
          </a:xfrm>
          <a:custGeom>
            <a:avLst/>
            <a:gdLst/>
            <a:ahLst/>
            <a:cxnLst/>
            <a:rect l="l" t="t" r="r" b="b"/>
            <a:pathLst>
              <a:path w="241300" h="101600">
                <a:moveTo>
                  <a:pt x="0" y="0"/>
                </a:moveTo>
                <a:lnTo>
                  <a:pt x="241300" y="0"/>
                </a:lnTo>
                <a:lnTo>
                  <a:pt x="241300" y="101600"/>
                </a:lnTo>
                <a:lnTo>
                  <a:pt x="0" y="1016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515100" y="4102100"/>
            <a:ext cx="254000" cy="114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419850" y="3803650"/>
            <a:ext cx="354330" cy="189230"/>
          </a:xfrm>
          <a:custGeom>
            <a:avLst/>
            <a:gdLst/>
            <a:ahLst/>
            <a:cxnLst/>
            <a:rect l="l" t="t" r="r" b="b"/>
            <a:pathLst>
              <a:path w="354329" h="189229">
                <a:moveTo>
                  <a:pt x="113791" y="22225"/>
                </a:moveTo>
                <a:lnTo>
                  <a:pt x="93245" y="46037"/>
                </a:lnTo>
                <a:lnTo>
                  <a:pt x="85344" y="47625"/>
                </a:lnTo>
                <a:lnTo>
                  <a:pt x="42672" y="52387"/>
                </a:lnTo>
                <a:lnTo>
                  <a:pt x="28448" y="74612"/>
                </a:lnTo>
                <a:lnTo>
                  <a:pt x="22125" y="90487"/>
                </a:lnTo>
                <a:lnTo>
                  <a:pt x="9483" y="103187"/>
                </a:lnTo>
                <a:lnTo>
                  <a:pt x="3161" y="122237"/>
                </a:lnTo>
                <a:lnTo>
                  <a:pt x="4740" y="128587"/>
                </a:lnTo>
                <a:lnTo>
                  <a:pt x="0" y="136525"/>
                </a:lnTo>
                <a:lnTo>
                  <a:pt x="17385" y="150812"/>
                </a:lnTo>
                <a:lnTo>
                  <a:pt x="14224" y="161925"/>
                </a:lnTo>
                <a:lnTo>
                  <a:pt x="31609" y="169862"/>
                </a:lnTo>
                <a:lnTo>
                  <a:pt x="55316" y="188912"/>
                </a:lnTo>
                <a:lnTo>
                  <a:pt x="75860" y="184150"/>
                </a:lnTo>
                <a:lnTo>
                  <a:pt x="109051" y="165100"/>
                </a:lnTo>
                <a:lnTo>
                  <a:pt x="116953" y="165100"/>
                </a:lnTo>
                <a:lnTo>
                  <a:pt x="180171" y="150812"/>
                </a:lnTo>
                <a:lnTo>
                  <a:pt x="189652" y="147637"/>
                </a:lnTo>
                <a:lnTo>
                  <a:pt x="207037" y="104775"/>
                </a:lnTo>
                <a:lnTo>
                  <a:pt x="208619" y="98425"/>
                </a:lnTo>
                <a:lnTo>
                  <a:pt x="260772" y="65087"/>
                </a:lnTo>
                <a:lnTo>
                  <a:pt x="318558" y="65087"/>
                </a:lnTo>
                <a:lnTo>
                  <a:pt x="346116" y="50800"/>
                </a:lnTo>
                <a:lnTo>
                  <a:pt x="354018" y="46037"/>
                </a:lnTo>
                <a:lnTo>
                  <a:pt x="354018" y="38100"/>
                </a:lnTo>
                <a:lnTo>
                  <a:pt x="347796" y="26987"/>
                </a:lnTo>
                <a:lnTo>
                  <a:pt x="150141" y="26987"/>
                </a:lnTo>
                <a:lnTo>
                  <a:pt x="113791" y="22225"/>
                </a:lnTo>
                <a:close/>
              </a:path>
              <a:path w="354329" h="189229">
                <a:moveTo>
                  <a:pt x="318558" y="65087"/>
                </a:moveTo>
                <a:lnTo>
                  <a:pt x="260772" y="65087"/>
                </a:lnTo>
                <a:lnTo>
                  <a:pt x="297124" y="76200"/>
                </a:lnTo>
                <a:lnTo>
                  <a:pt x="318558" y="65087"/>
                </a:lnTo>
                <a:close/>
              </a:path>
              <a:path w="354329" h="189229">
                <a:moveTo>
                  <a:pt x="202297" y="0"/>
                </a:moveTo>
                <a:lnTo>
                  <a:pt x="159625" y="26987"/>
                </a:lnTo>
                <a:lnTo>
                  <a:pt x="347796" y="26987"/>
                </a:lnTo>
                <a:lnTo>
                  <a:pt x="339796" y="12700"/>
                </a:lnTo>
                <a:lnTo>
                  <a:pt x="331892" y="9525"/>
                </a:lnTo>
                <a:lnTo>
                  <a:pt x="321224" y="7937"/>
                </a:lnTo>
                <a:lnTo>
                  <a:pt x="237067" y="7937"/>
                </a:lnTo>
                <a:lnTo>
                  <a:pt x="202297" y="0"/>
                </a:lnTo>
                <a:close/>
              </a:path>
              <a:path w="354329" h="189229">
                <a:moveTo>
                  <a:pt x="289220" y="3175"/>
                </a:moveTo>
                <a:lnTo>
                  <a:pt x="278157" y="7937"/>
                </a:lnTo>
                <a:lnTo>
                  <a:pt x="321224" y="7937"/>
                </a:lnTo>
                <a:lnTo>
                  <a:pt x="289220" y="317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419850" y="3803650"/>
            <a:ext cx="354330" cy="189230"/>
          </a:xfrm>
          <a:custGeom>
            <a:avLst/>
            <a:gdLst/>
            <a:ahLst/>
            <a:cxnLst/>
            <a:rect l="l" t="t" r="r" b="b"/>
            <a:pathLst>
              <a:path w="354329" h="189229">
                <a:moveTo>
                  <a:pt x="31608" y="169862"/>
                </a:moveTo>
                <a:lnTo>
                  <a:pt x="14223" y="161925"/>
                </a:lnTo>
                <a:lnTo>
                  <a:pt x="17384" y="150812"/>
                </a:lnTo>
                <a:lnTo>
                  <a:pt x="0" y="136525"/>
                </a:lnTo>
                <a:lnTo>
                  <a:pt x="4741" y="128587"/>
                </a:lnTo>
                <a:lnTo>
                  <a:pt x="3161" y="122237"/>
                </a:lnTo>
                <a:lnTo>
                  <a:pt x="9482" y="103187"/>
                </a:lnTo>
                <a:lnTo>
                  <a:pt x="22126" y="90487"/>
                </a:lnTo>
                <a:lnTo>
                  <a:pt x="28447" y="74612"/>
                </a:lnTo>
                <a:lnTo>
                  <a:pt x="42671" y="52387"/>
                </a:lnTo>
                <a:lnTo>
                  <a:pt x="85344" y="47625"/>
                </a:lnTo>
                <a:lnTo>
                  <a:pt x="93246" y="46037"/>
                </a:lnTo>
                <a:lnTo>
                  <a:pt x="113791" y="22225"/>
                </a:lnTo>
                <a:lnTo>
                  <a:pt x="150142" y="26987"/>
                </a:lnTo>
                <a:lnTo>
                  <a:pt x="159624" y="26987"/>
                </a:lnTo>
                <a:lnTo>
                  <a:pt x="202297" y="0"/>
                </a:lnTo>
                <a:lnTo>
                  <a:pt x="237066" y="7937"/>
                </a:lnTo>
                <a:lnTo>
                  <a:pt x="246549" y="7937"/>
                </a:lnTo>
                <a:lnTo>
                  <a:pt x="278158" y="7937"/>
                </a:lnTo>
                <a:lnTo>
                  <a:pt x="289221" y="3175"/>
                </a:lnTo>
                <a:lnTo>
                  <a:pt x="331893" y="9525"/>
                </a:lnTo>
                <a:lnTo>
                  <a:pt x="339795" y="12700"/>
                </a:lnTo>
                <a:lnTo>
                  <a:pt x="354019" y="38100"/>
                </a:lnTo>
                <a:lnTo>
                  <a:pt x="354019" y="46037"/>
                </a:lnTo>
                <a:lnTo>
                  <a:pt x="346117" y="50800"/>
                </a:lnTo>
                <a:lnTo>
                  <a:pt x="297123" y="76200"/>
                </a:lnTo>
                <a:lnTo>
                  <a:pt x="260773" y="65087"/>
                </a:lnTo>
                <a:lnTo>
                  <a:pt x="208618" y="98425"/>
                </a:lnTo>
                <a:lnTo>
                  <a:pt x="207038" y="104775"/>
                </a:lnTo>
                <a:lnTo>
                  <a:pt x="189653" y="147637"/>
                </a:lnTo>
                <a:lnTo>
                  <a:pt x="180170" y="150812"/>
                </a:lnTo>
                <a:lnTo>
                  <a:pt x="116952" y="165100"/>
                </a:lnTo>
                <a:lnTo>
                  <a:pt x="109050" y="165100"/>
                </a:lnTo>
                <a:lnTo>
                  <a:pt x="75861" y="184150"/>
                </a:lnTo>
                <a:lnTo>
                  <a:pt x="55315" y="188912"/>
                </a:lnTo>
                <a:lnTo>
                  <a:pt x="31608" y="169862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235450" y="1708150"/>
            <a:ext cx="3543300" cy="3416300"/>
          </a:xfrm>
          <a:custGeom>
            <a:avLst/>
            <a:gdLst/>
            <a:ahLst/>
            <a:cxnLst/>
            <a:rect l="l" t="t" r="r" b="b"/>
            <a:pathLst>
              <a:path w="3543300" h="3416300">
                <a:moveTo>
                  <a:pt x="0" y="0"/>
                </a:moveTo>
                <a:lnTo>
                  <a:pt x="3543300" y="0"/>
                </a:lnTo>
                <a:lnTo>
                  <a:pt x="3543300" y="3416300"/>
                </a:lnTo>
                <a:lnTo>
                  <a:pt x="0" y="34163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5021263" y="2744788"/>
            <a:ext cx="16446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spcBef>
                <a:spcPts val="100"/>
              </a:spcBef>
            </a:pPr>
            <a:r>
              <a:rPr sz="1600" spc="-600" dirty="0">
                <a:solidFill>
                  <a:srgbClr val="CC0000"/>
                </a:solidFill>
                <a:latin typeface="Wingdings"/>
                <a:cs typeface="Wingdings"/>
              </a:rPr>
              <a:t></a:t>
            </a:r>
            <a:endParaRPr sz="1600">
              <a:latin typeface="Wingdings"/>
              <a:cs typeface="Wingding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868863" y="2547938"/>
            <a:ext cx="40576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spcBef>
                <a:spcPts val="100"/>
              </a:spcBef>
            </a:pPr>
            <a:r>
              <a:rPr sz="2400" spc="-900" baseline="-12152" dirty="0">
                <a:solidFill>
                  <a:srgbClr val="CC0000"/>
                </a:solidFill>
                <a:latin typeface="Wingdings"/>
                <a:cs typeface="Wingdings"/>
              </a:rPr>
              <a:t></a:t>
            </a:r>
            <a:r>
              <a:rPr sz="2400" spc="337" baseline="-12152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sz="1600" spc="-600" dirty="0">
                <a:solidFill>
                  <a:srgbClr val="CC0000"/>
                </a:solidFill>
                <a:latin typeface="Wingdings"/>
                <a:cs typeface="Wingdings"/>
              </a:rPr>
              <a:t></a:t>
            </a:r>
            <a:endParaRPr sz="1600">
              <a:latin typeface="Wingdings"/>
              <a:cs typeface="Wingdings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999288" y="4287839"/>
            <a:ext cx="16446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spcBef>
                <a:spcPts val="100"/>
              </a:spcBef>
            </a:pPr>
            <a:r>
              <a:rPr sz="1600" spc="-600" dirty="0">
                <a:solidFill>
                  <a:srgbClr val="CC0000"/>
                </a:solidFill>
                <a:latin typeface="Wingdings"/>
                <a:cs typeface="Wingdings"/>
              </a:rPr>
              <a:t></a:t>
            </a:r>
            <a:endParaRPr sz="1600">
              <a:latin typeface="Wingdings"/>
              <a:cs typeface="Wingdings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475413" y="4383089"/>
            <a:ext cx="16446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spcBef>
                <a:spcPts val="100"/>
              </a:spcBef>
            </a:pPr>
            <a:r>
              <a:rPr sz="1600" spc="-600" dirty="0">
                <a:solidFill>
                  <a:srgbClr val="CC0000"/>
                </a:solidFill>
                <a:latin typeface="Wingdings"/>
                <a:cs typeface="Wingdings"/>
              </a:rPr>
              <a:t></a:t>
            </a:r>
            <a:endParaRPr sz="1600">
              <a:latin typeface="Wingdings"/>
              <a:cs typeface="Wingdings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170613" y="3544889"/>
            <a:ext cx="1042669" cy="802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117475" algn="ctr">
              <a:lnSpc>
                <a:spcPts val="1860"/>
              </a:lnSpc>
              <a:spcBef>
                <a:spcPts val="100"/>
              </a:spcBef>
            </a:pPr>
            <a:r>
              <a:rPr sz="1600" spc="-600" dirty="0">
                <a:solidFill>
                  <a:srgbClr val="CC0000"/>
                </a:solidFill>
                <a:latin typeface="Wingdings"/>
                <a:cs typeface="Wingdings"/>
              </a:rPr>
              <a:t></a:t>
            </a:r>
            <a:endParaRPr sz="1600">
              <a:latin typeface="Wingdings"/>
              <a:cs typeface="Wingdings"/>
            </a:endParaRPr>
          </a:p>
          <a:p>
            <a:pPr marL="112395">
              <a:lnSpc>
                <a:spcPts val="1860"/>
              </a:lnSpc>
            </a:pPr>
            <a:r>
              <a:rPr sz="1600" spc="-600" dirty="0">
                <a:solidFill>
                  <a:srgbClr val="CC0000"/>
                </a:solidFill>
                <a:latin typeface="Wingdings"/>
                <a:cs typeface="Wingdings"/>
              </a:rPr>
              <a:t></a:t>
            </a:r>
            <a:endParaRPr sz="1600">
              <a:latin typeface="Wingdings"/>
              <a:cs typeface="Wingdings"/>
            </a:endParaRPr>
          </a:p>
          <a:p>
            <a:pPr marR="5080" algn="ctr">
              <a:spcBef>
                <a:spcPts val="480"/>
              </a:spcBef>
              <a:tabLst>
                <a:tab pos="374015" algn="l"/>
              </a:tabLst>
            </a:pPr>
            <a:r>
              <a:rPr sz="1600" spc="-600" dirty="0">
                <a:solidFill>
                  <a:srgbClr val="CC0000"/>
                </a:solidFill>
                <a:latin typeface="Wingdings"/>
                <a:cs typeface="Wingdings"/>
              </a:rPr>
              <a:t></a:t>
            </a:r>
            <a:r>
              <a:rPr sz="1600" spc="-600" dirty="0">
                <a:solidFill>
                  <a:srgbClr val="CC0000"/>
                </a:solidFill>
                <a:latin typeface="Times New Roman"/>
                <a:cs typeface="Times New Roman"/>
              </a:rPr>
              <a:t>	</a:t>
            </a:r>
            <a:r>
              <a:rPr sz="2400" spc="-900" baseline="1736" dirty="0">
                <a:solidFill>
                  <a:srgbClr val="CC0000"/>
                </a:solidFill>
                <a:latin typeface="Wingdings"/>
                <a:cs typeface="Wingdings"/>
              </a:rPr>
              <a:t></a:t>
            </a:r>
            <a:r>
              <a:rPr sz="2400" spc="-900" baseline="19097" dirty="0">
                <a:solidFill>
                  <a:srgbClr val="CC0000"/>
                </a:solidFill>
                <a:latin typeface="Wingdings"/>
                <a:cs typeface="Wingdings"/>
              </a:rPr>
              <a:t></a:t>
            </a:r>
            <a:r>
              <a:rPr sz="2400" spc="-900" baseline="-22569" dirty="0">
                <a:solidFill>
                  <a:srgbClr val="CC0000"/>
                </a:solidFill>
                <a:latin typeface="Wingdings"/>
                <a:cs typeface="Wingdings"/>
              </a:rPr>
              <a:t></a:t>
            </a:r>
            <a:r>
              <a:rPr sz="2400" spc="-157" baseline="-22569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sz="1600" spc="-600" dirty="0">
                <a:solidFill>
                  <a:srgbClr val="CC0000"/>
                </a:solidFill>
                <a:latin typeface="Wingdings"/>
                <a:cs typeface="Wingdings"/>
              </a:rPr>
              <a:t></a:t>
            </a:r>
            <a:endParaRPr sz="1600">
              <a:latin typeface="Wingdings"/>
              <a:cs typeface="Wingdings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633913" y="2307592"/>
            <a:ext cx="247015" cy="777875"/>
          </a:xfrm>
          <a:prstGeom prst="rect">
            <a:avLst/>
          </a:prstGeom>
        </p:spPr>
        <p:txBody>
          <a:bodyPr vert="horz" wrap="square" lIns="0" tIns="144780" rIns="0" bIns="0" rtlCol="0">
            <a:spAutoFit/>
          </a:bodyPr>
          <a:lstStyle/>
          <a:p>
            <a:pPr marL="82550">
              <a:spcBef>
                <a:spcPts val="1140"/>
              </a:spcBef>
            </a:pPr>
            <a:r>
              <a:rPr sz="1600" spc="-600" dirty="0">
                <a:solidFill>
                  <a:srgbClr val="CC0000"/>
                </a:solidFill>
                <a:latin typeface="Wingdings"/>
                <a:cs typeface="Wingdings"/>
              </a:rPr>
              <a:t></a:t>
            </a:r>
            <a:endParaRPr sz="1600">
              <a:latin typeface="Wingdings"/>
              <a:cs typeface="Wingdings"/>
            </a:endParaRPr>
          </a:p>
          <a:p>
            <a:pPr>
              <a:spcBef>
                <a:spcPts val="1045"/>
              </a:spcBef>
            </a:pPr>
            <a:r>
              <a:rPr sz="1600" spc="-600" dirty="0">
                <a:solidFill>
                  <a:srgbClr val="CC0000"/>
                </a:solidFill>
                <a:latin typeface="Wingdings"/>
                <a:cs typeface="Wingdings"/>
              </a:rPr>
              <a:t></a:t>
            </a:r>
            <a:endParaRPr sz="1600">
              <a:latin typeface="Wingdings"/>
              <a:cs typeface="Wingdings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4805363" y="2243138"/>
            <a:ext cx="27876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spcBef>
                <a:spcPts val="100"/>
              </a:spcBef>
            </a:pPr>
            <a:r>
              <a:rPr sz="1600" spc="-745" dirty="0">
                <a:solidFill>
                  <a:srgbClr val="CC0000"/>
                </a:solidFill>
                <a:latin typeface="Wingdings"/>
                <a:cs typeface="Wingdings"/>
              </a:rPr>
              <a:t></a:t>
            </a:r>
            <a:r>
              <a:rPr sz="2400" spc="-1117" baseline="-29513" dirty="0">
                <a:solidFill>
                  <a:srgbClr val="CC0000"/>
                </a:solidFill>
                <a:latin typeface="Wingdings"/>
                <a:cs typeface="Wingdings"/>
              </a:rPr>
              <a:t></a:t>
            </a:r>
            <a:endParaRPr sz="2400" baseline="-29513">
              <a:latin typeface="Wingdings"/>
              <a:cs typeface="Wingdings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6710363" y="2828926"/>
            <a:ext cx="16446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spcBef>
                <a:spcPts val="100"/>
              </a:spcBef>
            </a:pPr>
            <a:r>
              <a:rPr sz="1600" spc="-600" dirty="0">
                <a:solidFill>
                  <a:srgbClr val="CC0000"/>
                </a:solidFill>
                <a:latin typeface="Wingdings"/>
                <a:cs typeface="Wingdings"/>
              </a:rPr>
              <a:t></a:t>
            </a:r>
            <a:endParaRPr sz="1600">
              <a:latin typeface="Wingdings"/>
              <a:cs typeface="Wingdings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981702" y="2262188"/>
            <a:ext cx="16446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spcBef>
                <a:spcPts val="100"/>
              </a:spcBef>
            </a:pPr>
            <a:r>
              <a:rPr sz="1600" spc="-600" dirty="0">
                <a:solidFill>
                  <a:srgbClr val="CC0000"/>
                </a:solidFill>
                <a:latin typeface="Wingdings"/>
                <a:cs typeface="Wingdings"/>
              </a:rPr>
              <a:t></a:t>
            </a:r>
            <a:endParaRPr sz="1600">
              <a:latin typeface="Wingdings"/>
              <a:cs typeface="Wingdings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2171700" y="5372100"/>
            <a:ext cx="7670800" cy="609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2333625" y="5465762"/>
            <a:ext cx="731139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000" b="1" spc="-10" dirty="0">
                <a:latin typeface="Arial"/>
                <a:cs typeface="Arial"/>
              </a:rPr>
              <a:t>Kombinasi </a:t>
            </a:r>
            <a:r>
              <a:rPr sz="2000" b="1" spc="-5" dirty="0">
                <a:latin typeface="Arial"/>
                <a:cs typeface="Arial"/>
              </a:rPr>
              <a:t>antara </a:t>
            </a:r>
            <a:r>
              <a:rPr sz="2000" b="1" spc="-10" dirty="0">
                <a:latin typeface="Arial"/>
                <a:cs typeface="Arial"/>
              </a:rPr>
              <a:t>sumber polusi </a:t>
            </a:r>
            <a:r>
              <a:rPr sz="2000" b="1" spc="-15" dirty="0">
                <a:latin typeface="Arial"/>
                <a:cs typeface="Arial"/>
              </a:rPr>
              <a:t>dan kasus </a:t>
            </a:r>
            <a:r>
              <a:rPr sz="2000" b="1" spc="10" dirty="0">
                <a:latin typeface="Arial"/>
                <a:cs typeface="Arial"/>
              </a:rPr>
              <a:t>leukimia</a:t>
            </a:r>
            <a:r>
              <a:rPr sz="2000" b="1" spc="75" dirty="0">
                <a:latin typeface="Arial"/>
                <a:cs typeface="Arial"/>
              </a:rPr>
              <a:t> </a:t>
            </a:r>
            <a:r>
              <a:rPr sz="2000" b="1" spc="-10" dirty="0">
                <a:latin typeface="Arial"/>
                <a:cs typeface="Arial"/>
              </a:rPr>
              <a:t>dataset</a:t>
            </a:r>
            <a:endParaRPr sz="20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706125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75723" y="585292"/>
            <a:ext cx="4615180" cy="513080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solidFill>
                  <a:srgbClr val="3C9CF4"/>
                </a:solidFill>
                <a:latin typeface="Calibri Light"/>
                <a:cs typeface="Calibri Light"/>
              </a:rPr>
              <a:t>Space </a:t>
            </a:r>
            <a:r>
              <a:rPr sz="3200" spc="-5" dirty="0">
                <a:solidFill>
                  <a:srgbClr val="3C9CF4"/>
                </a:solidFill>
                <a:latin typeface="Calibri Light"/>
                <a:cs typeface="Calibri Light"/>
              </a:rPr>
              <a:t>as an </a:t>
            </a:r>
            <a:r>
              <a:rPr sz="3200" spc="5" dirty="0">
                <a:solidFill>
                  <a:srgbClr val="3C9CF4"/>
                </a:solidFill>
                <a:latin typeface="Calibri Light"/>
                <a:cs typeface="Calibri Light"/>
              </a:rPr>
              <a:t>indexing</a:t>
            </a:r>
            <a:r>
              <a:rPr sz="3200" spc="-114" dirty="0">
                <a:solidFill>
                  <a:srgbClr val="3C9CF4"/>
                </a:solidFill>
                <a:latin typeface="Calibri Light"/>
                <a:cs typeface="Calibri Light"/>
              </a:rPr>
              <a:t> </a:t>
            </a:r>
            <a:r>
              <a:rPr sz="3200" spc="-25" dirty="0">
                <a:solidFill>
                  <a:srgbClr val="3C9CF4"/>
                </a:solidFill>
                <a:latin typeface="Calibri Light"/>
                <a:cs typeface="Calibri Light"/>
              </a:rPr>
              <a:t>system</a:t>
            </a:r>
            <a:endParaRPr sz="3200" dirty="0">
              <a:latin typeface="Calibri Light"/>
              <a:cs typeface="Calibri Light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162550" y="3905250"/>
            <a:ext cx="2082800" cy="0"/>
          </a:xfrm>
          <a:custGeom>
            <a:avLst/>
            <a:gdLst/>
            <a:ahLst/>
            <a:cxnLst/>
            <a:rect l="l" t="t" r="r" b="b"/>
            <a:pathLst>
              <a:path w="2082800">
                <a:moveTo>
                  <a:pt x="0" y="0"/>
                </a:moveTo>
                <a:lnTo>
                  <a:pt x="20828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746750" y="2927350"/>
            <a:ext cx="2070100" cy="0"/>
          </a:xfrm>
          <a:custGeom>
            <a:avLst/>
            <a:gdLst/>
            <a:ahLst/>
            <a:cxnLst/>
            <a:rect l="l" t="t" r="r" b="b"/>
            <a:pathLst>
              <a:path w="2070100">
                <a:moveTo>
                  <a:pt x="0" y="0"/>
                </a:moveTo>
                <a:lnTo>
                  <a:pt x="2070100" y="1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162550" y="2927350"/>
            <a:ext cx="584200" cy="977900"/>
          </a:xfrm>
          <a:custGeom>
            <a:avLst/>
            <a:gdLst/>
            <a:ahLst/>
            <a:cxnLst/>
            <a:rect l="l" t="t" r="r" b="b"/>
            <a:pathLst>
              <a:path w="584200" h="977900">
                <a:moveTo>
                  <a:pt x="0" y="977900"/>
                </a:moveTo>
                <a:lnTo>
                  <a:pt x="5842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245350" y="2927350"/>
            <a:ext cx="571500" cy="977900"/>
          </a:xfrm>
          <a:custGeom>
            <a:avLst/>
            <a:gdLst/>
            <a:ahLst/>
            <a:cxnLst/>
            <a:rect l="l" t="t" r="r" b="b"/>
            <a:pathLst>
              <a:path w="571500" h="977900">
                <a:moveTo>
                  <a:pt x="0" y="977900"/>
                </a:moveTo>
                <a:lnTo>
                  <a:pt x="5715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826126" y="2921001"/>
            <a:ext cx="129539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b="1" dirty="0">
                <a:latin typeface="Arial"/>
                <a:cs typeface="Arial"/>
              </a:rPr>
              <a:t>+</a:t>
            </a:r>
            <a:endParaRPr sz="1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183313" y="3192462"/>
            <a:ext cx="129539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+</a:t>
            </a:r>
            <a:endParaRPr sz="14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826251" y="2921001"/>
            <a:ext cx="129539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b="1" dirty="0">
                <a:latin typeface="Arial"/>
                <a:cs typeface="Arial"/>
              </a:rPr>
              <a:t>+</a:t>
            </a:r>
            <a:endParaRPr sz="14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465888" y="3560762"/>
            <a:ext cx="11493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dirty="0">
                <a:latin typeface="Arial"/>
                <a:cs typeface="Arial"/>
              </a:rPr>
              <a:t>+</a:t>
            </a:r>
            <a:endParaRPr sz="12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799138" y="3338512"/>
            <a:ext cx="129539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+</a:t>
            </a:r>
            <a:endParaRPr sz="14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162550" y="4997450"/>
            <a:ext cx="2082800" cy="0"/>
          </a:xfrm>
          <a:custGeom>
            <a:avLst/>
            <a:gdLst/>
            <a:ahLst/>
            <a:cxnLst/>
            <a:rect l="l" t="t" r="r" b="b"/>
            <a:pathLst>
              <a:path w="2082800">
                <a:moveTo>
                  <a:pt x="0" y="0"/>
                </a:moveTo>
                <a:lnTo>
                  <a:pt x="20828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162550" y="6076950"/>
            <a:ext cx="2082800" cy="0"/>
          </a:xfrm>
          <a:custGeom>
            <a:avLst/>
            <a:gdLst/>
            <a:ahLst/>
            <a:cxnLst/>
            <a:rect l="l" t="t" r="r" b="b"/>
            <a:pathLst>
              <a:path w="2082800">
                <a:moveTo>
                  <a:pt x="0" y="0"/>
                </a:moveTo>
                <a:lnTo>
                  <a:pt x="2082800" y="1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746750" y="5099050"/>
            <a:ext cx="2070100" cy="0"/>
          </a:xfrm>
          <a:custGeom>
            <a:avLst/>
            <a:gdLst/>
            <a:ahLst/>
            <a:cxnLst/>
            <a:rect l="l" t="t" r="r" b="b"/>
            <a:pathLst>
              <a:path w="2070100">
                <a:moveTo>
                  <a:pt x="0" y="0"/>
                </a:moveTo>
                <a:lnTo>
                  <a:pt x="20701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162550" y="5099050"/>
            <a:ext cx="584200" cy="977900"/>
          </a:xfrm>
          <a:custGeom>
            <a:avLst/>
            <a:gdLst/>
            <a:ahLst/>
            <a:cxnLst/>
            <a:rect l="l" t="t" r="r" b="b"/>
            <a:pathLst>
              <a:path w="584200" h="977900">
                <a:moveTo>
                  <a:pt x="0" y="977900"/>
                </a:moveTo>
                <a:lnTo>
                  <a:pt x="5842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245350" y="5099050"/>
            <a:ext cx="571500" cy="977900"/>
          </a:xfrm>
          <a:custGeom>
            <a:avLst/>
            <a:gdLst/>
            <a:ahLst/>
            <a:cxnLst/>
            <a:rect l="l" t="t" r="r" b="b"/>
            <a:pathLst>
              <a:path w="571500" h="977900">
                <a:moveTo>
                  <a:pt x="0" y="977900"/>
                </a:moveTo>
                <a:lnTo>
                  <a:pt x="5715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391150" y="5099050"/>
            <a:ext cx="584200" cy="977900"/>
          </a:xfrm>
          <a:custGeom>
            <a:avLst/>
            <a:gdLst/>
            <a:ahLst/>
            <a:cxnLst/>
            <a:rect l="l" t="t" r="r" b="b"/>
            <a:pathLst>
              <a:path w="584200" h="977900">
                <a:moveTo>
                  <a:pt x="0" y="977900"/>
                </a:moveTo>
                <a:lnTo>
                  <a:pt x="5842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632450" y="5099050"/>
            <a:ext cx="571500" cy="977900"/>
          </a:xfrm>
          <a:custGeom>
            <a:avLst/>
            <a:gdLst/>
            <a:ahLst/>
            <a:cxnLst/>
            <a:rect l="l" t="t" r="r" b="b"/>
            <a:pathLst>
              <a:path w="571500" h="977900">
                <a:moveTo>
                  <a:pt x="0" y="977900"/>
                </a:moveTo>
                <a:lnTo>
                  <a:pt x="5715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861050" y="5099050"/>
            <a:ext cx="571500" cy="977900"/>
          </a:xfrm>
          <a:custGeom>
            <a:avLst/>
            <a:gdLst/>
            <a:ahLst/>
            <a:cxnLst/>
            <a:rect l="l" t="t" r="r" b="b"/>
            <a:pathLst>
              <a:path w="571500" h="977900">
                <a:moveTo>
                  <a:pt x="0" y="977900"/>
                </a:moveTo>
                <a:lnTo>
                  <a:pt x="5715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089650" y="5099050"/>
            <a:ext cx="571500" cy="977900"/>
          </a:xfrm>
          <a:custGeom>
            <a:avLst/>
            <a:gdLst/>
            <a:ahLst/>
            <a:cxnLst/>
            <a:rect l="l" t="t" r="r" b="b"/>
            <a:pathLst>
              <a:path w="571500" h="977900">
                <a:moveTo>
                  <a:pt x="0" y="977900"/>
                </a:moveTo>
                <a:lnTo>
                  <a:pt x="5715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318250" y="5099050"/>
            <a:ext cx="571500" cy="977900"/>
          </a:xfrm>
          <a:custGeom>
            <a:avLst/>
            <a:gdLst/>
            <a:ahLst/>
            <a:cxnLst/>
            <a:rect l="l" t="t" r="r" b="b"/>
            <a:pathLst>
              <a:path w="571500" h="977900">
                <a:moveTo>
                  <a:pt x="0" y="977900"/>
                </a:moveTo>
                <a:lnTo>
                  <a:pt x="5715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546850" y="5099050"/>
            <a:ext cx="571500" cy="977900"/>
          </a:xfrm>
          <a:custGeom>
            <a:avLst/>
            <a:gdLst/>
            <a:ahLst/>
            <a:cxnLst/>
            <a:rect l="l" t="t" r="r" b="b"/>
            <a:pathLst>
              <a:path w="571500" h="977900">
                <a:moveTo>
                  <a:pt x="0" y="977900"/>
                </a:moveTo>
                <a:lnTo>
                  <a:pt x="5715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775450" y="5099050"/>
            <a:ext cx="584200" cy="977900"/>
          </a:xfrm>
          <a:custGeom>
            <a:avLst/>
            <a:gdLst/>
            <a:ahLst/>
            <a:cxnLst/>
            <a:rect l="l" t="t" r="r" b="b"/>
            <a:pathLst>
              <a:path w="584200" h="977900">
                <a:moveTo>
                  <a:pt x="0" y="977900"/>
                </a:moveTo>
                <a:lnTo>
                  <a:pt x="5842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004050" y="5099050"/>
            <a:ext cx="584200" cy="977900"/>
          </a:xfrm>
          <a:custGeom>
            <a:avLst/>
            <a:gdLst/>
            <a:ahLst/>
            <a:cxnLst/>
            <a:rect l="l" t="t" r="r" b="b"/>
            <a:pathLst>
              <a:path w="584200" h="977900">
                <a:moveTo>
                  <a:pt x="0" y="977900"/>
                </a:moveTo>
                <a:lnTo>
                  <a:pt x="5842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632450" y="5289550"/>
            <a:ext cx="2070100" cy="0"/>
          </a:xfrm>
          <a:custGeom>
            <a:avLst/>
            <a:gdLst/>
            <a:ahLst/>
            <a:cxnLst/>
            <a:rect l="l" t="t" r="r" b="b"/>
            <a:pathLst>
              <a:path w="2070100">
                <a:moveTo>
                  <a:pt x="0" y="0"/>
                </a:moveTo>
                <a:lnTo>
                  <a:pt x="20701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505450" y="5492750"/>
            <a:ext cx="2082800" cy="0"/>
          </a:xfrm>
          <a:custGeom>
            <a:avLst/>
            <a:gdLst/>
            <a:ahLst/>
            <a:cxnLst/>
            <a:rect l="l" t="t" r="r" b="b"/>
            <a:pathLst>
              <a:path w="2082800">
                <a:moveTo>
                  <a:pt x="0" y="0"/>
                </a:moveTo>
                <a:lnTo>
                  <a:pt x="20828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391150" y="5695950"/>
            <a:ext cx="2070100" cy="0"/>
          </a:xfrm>
          <a:custGeom>
            <a:avLst/>
            <a:gdLst/>
            <a:ahLst/>
            <a:cxnLst/>
            <a:rect l="l" t="t" r="r" b="b"/>
            <a:pathLst>
              <a:path w="2070100">
                <a:moveTo>
                  <a:pt x="0" y="0"/>
                </a:moveTo>
                <a:lnTo>
                  <a:pt x="20701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276850" y="5886450"/>
            <a:ext cx="2082800" cy="0"/>
          </a:xfrm>
          <a:custGeom>
            <a:avLst/>
            <a:gdLst/>
            <a:ahLst/>
            <a:cxnLst/>
            <a:rect l="l" t="t" r="r" b="b"/>
            <a:pathLst>
              <a:path w="2082800">
                <a:moveTo>
                  <a:pt x="0" y="0"/>
                </a:moveTo>
                <a:lnTo>
                  <a:pt x="20828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746750" y="4006850"/>
            <a:ext cx="2070100" cy="0"/>
          </a:xfrm>
          <a:custGeom>
            <a:avLst/>
            <a:gdLst/>
            <a:ahLst/>
            <a:cxnLst/>
            <a:rect l="l" t="t" r="r" b="b"/>
            <a:pathLst>
              <a:path w="2070100">
                <a:moveTo>
                  <a:pt x="0" y="0"/>
                </a:moveTo>
                <a:lnTo>
                  <a:pt x="20701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162550" y="4006850"/>
            <a:ext cx="584200" cy="990600"/>
          </a:xfrm>
          <a:custGeom>
            <a:avLst/>
            <a:gdLst/>
            <a:ahLst/>
            <a:cxnLst/>
            <a:rect l="l" t="t" r="r" b="b"/>
            <a:pathLst>
              <a:path w="584200" h="990600">
                <a:moveTo>
                  <a:pt x="0" y="990600"/>
                </a:moveTo>
                <a:lnTo>
                  <a:pt x="5842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245350" y="4006850"/>
            <a:ext cx="571500" cy="990600"/>
          </a:xfrm>
          <a:custGeom>
            <a:avLst/>
            <a:gdLst/>
            <a:ahLst/>
            <a:cxnLst/>
            <a:rect l="l" t="t" r="r" b="b"/>
            <a:pathLst>
              <a:path w="571500" h="990600">
                <a:moveTo>
                  <a:pt x="0" y="990600"/>
                </a:moveTo>
                <a:lnTo>
                  <a:pt x="5715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543550" y="4006850"/>
            <a:ext cx="1090930" cy="405130"/>
          </a:xfrm>
          <a:custGeom>
            <a:avLst/>
            <a:gdLst/>
            <a:ahLst/>
            <a:cxnLst/>
            <a:rect l="l" t="t" r="r" b="b"/>
            <a:pathLst>
              <a:path w="1090929" h="405129">
                <a:moveTo>
                  <a:pt x="0" y="340279"/>
                </a:moveTo>
                <a:lnTo>
                  <a:pt x="67162" y="404787"/>
                </a:lnTo>
                <a:lnTo>
                  <a:pt x="182299" y="404787"/>
                </a:lnTo>
                <a:lnTo>
                  <a:pt x="327819" y="330603"/>
                </a:lnTo>
                <a:lnTo>
                  <a:pt x="481335" y="275771"/>
                </a:lnTo>
                <a:lnTo>
                  <a:pt x="674829" y="219326"/>
                </a:lnTo>
                <a:lnTo>
                  <a:pt x="809155" y="137079"/>
                </a:lnTo>
                <a:lnTo>
                  <a:pt x="954675" y="35479"/>
                </a:lnTo>
                <a:lnTo>
                  <a:pt x="1060218" y="27415"/>
                </a:lnTo>
                <a:lnTo>
                  <a:pt x="1090601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6000750" y="4298951"/>
            <a:ext cx="303530" cy="252729"/>
          </a:xfrm>
          <a:custGeom>
            <a:avLst/>
            <a:gdLst/>
            <a:ahLst/>
            <a:cxnLst/>
            <a:rect l="l" t="t" r="r" b="b"/>
            <a:pathLst>
              <a:path w="303529" h="252729">
                <a:moveTo>
                  <a:pt x="0" y="0"/>
                </a:moveTo>
                <a:lnTo>
                  <a:pt x="47874" y="70993"/>
                </a:lnTo>
                <a:lnTo>
                  <a:pt x="134048" y="97813"/>
                </a:lnTo>
                <a:lnTo>
                  <a:pt x="162772" y="107279"/>
                </a:lnTo>
                <a:lnTo>
                  <a:pt x="268096" y="170385"/>
                </a:lnTo>
                <a:lnTo>
                  <a:pt x="303204" y="252422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6902450" y="4006850"/>
            <a:ext cx="367030" cy="354330"/>
          </a:xfrm>
          <a:custGeom>
            <a:avLst/>
            <a:gdLst/>
            <a:ahLst/>
            <a:cxnLst/>
            <a:rect l="l" t="t" r="r" b="b"/>
            <a:pathLst>
              <a:path w="367029" h="354329">
                <a:moveTo>
                  <a:pt x="0" y="354054"/>
                </a:moveTo>
                <a:lnTo>
                  <a:pt x="28452" y="344777"/>
                </a:lnTo>
                <a:lnTo>
                  <a:pt x="240264" y="247373"/>
                </a:lnTo>
                <a:lnTo>
                  <a:pt x="308233" y="149970"/>
                </a:lnTo>
                <a:lnTo>
                  <a:pt x="366719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3817938" y="2954338"/>
            <a:ext cx="116522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600" b="1" spc="-5" dirty="0">
                <a:latin typeface="Arial"/>
                <a:cs typeface="Arial"/>
              </a:rPr>
              <a:t>Pemukiman</a:t>
            </a:r>
            <a:endParaRPr sz="1600"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3817938" y="1954213"/>
            <a:ext cx="71691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600" b="1" spc="30" dirty="0">
                <a:latin typeface="Arial"/>
                <a:cs typeface="Arial"/>
              </a:rPr>
              <a:t>S</a:t>
            </a:r>
            <a:r>
              <a:rPr sz="1600" b="1" spc="20" dirty="0">
                <a:latin typeface="Arial"/>
                <a:cs typeface="Arial"/>
              </a:rPr>
              <a:t>ung</a:t>
            </a:r>
            <a:r>
              <a:rPr sz="1600" b="1" spc="10" dirty="0">
                <a:latin typeface="Arial"/>
                <a:cs typeface="Arial"/>
              </a:rPr>
              <a:t>a</a:t>
            </a:r>
            <a:r>
              <a:rPr sz="1600" b="1" dirty="0">
                <a:latin typeface="Arial"/>
                <a:cs typeface="Arial"/>
              </a:rPr>
              <a:t>i</a:t>
            </a:r>
            <a:endParaRPr sz="1600">
              <a:latin typeface="Arial"/>
              <a:cs typeface="Arial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5924550" y="1873250"/>
            <a:ext cx="2070100" cy="0"/>
          </a:xfrm>
          <a:custGeom>
            <a:avLst/>
            <a:gdLst/>
            <a:ahLst/>
            <a:cxnLst/>
            <a:rect l="l" t="t" r="r" b="b"/>
            <a:pathLst>
              <a:path w="2070100">
                <a:moveTo>
                  <a:pt x="0" y="0"/>
                </a:moveTo>
                <a:lnTo>
                  <a:pt x="2070100" y="1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353050" y="1873250"/>
            <a:ext cx="571500" cy="977900"/>
          </a:xfrm>
          <a:custGeom>
            <a:avLst/>
            <a:gdLst/>
            <a:ahLst/>
            <a:cxnLst/>
            <a:rect l="l" t="t" r="r" b="b"/>
            <a:pathLst>
              <a:path w="571500" h="977900">
                <a:moveTo>
                  <a:pt x="0" y="977900"/>
                </a:moveTo>
                <a:lnTo>
                  <a:pt x="5715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7423150" y="1873250"/>
            <a:ext cx="571500" cy="977900"/>
          </a:xfrm>
          <a:custGeom>
            <a:avLst/>
            <a:gdLst/>
            <a:ahLst/>
            <a:cxnLst/>
            <a:rect l="l" t="t" r="r" b="b"/>
            <a:pathLst>
              <a:path w="571500" h="977900">
                <a:moveTo>
                  <a:pt x="0" y="977900"/>
                </a:moveTo>
                <a:lnTo>
                  <a:pt x="5715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5353050" y="2863850"/>
            <a:ext cx="2070100" cy="0"/>
          </a:xfrm>
          <a:custGeom>
            <a:avLst/>
            <a:gdLst/>
            <a:ahLst/>
            <a:cxnLst/>
            <a:rect l="l" t="t" r="r" b="b"/>
            <a:pathLst>
              <a:path w="2070100">
                <a:moveTo>
                  <a:pt x="0" y="0"/>
                </a:moveTo>
                <a:lnTo>
                  <a:pt x="2070100" y="1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6267450" y="1873250"/>
            <a:ext cx="900430" cy="976630"/>
          </a:xfrm>
          <a:custGeom>
            <a:avLst/>
            <a:gdLst/>
            <a:ahLst/>
            <a:cxnLst/>
            <a:rect l="l" t="t" r="r" b="b"/>
            <a:pathLst>
              <a:path w="900429" h="976630">
                <a:moveTo>
                  <a:pt x="0" y="0"/>
                </a:moveTo>
                <a:lnTo>
                  <a:pt x="28726" y="152046"/>
                </a:lnTo>
                <a:lnTo>
                  <a:pt x="135654" y="216066"/>
                </a:lnTo>
                <a:lnTo>
                  <a:pt x="253752" y="304093"/>
                </a:lnTo>
                <a:lnTo>
                  <a:pt x="263328" y="400122"/>
                </a:lnTo>
                <a:lnTo>
                  <a:pt x="351104" y="480147"/>
                </a:lnTo>
                <a:lnTo>
                  <a:pt x="566554" y="520159"/>
                </a:lnTo>
                <a:lnTo>
                  <a:pt x="732531" y="624191"/>
                </a:lnTo>
                <a:lnTo>
                  <a:pt x="772429" y="632194"/>
                </a:lnTo>
                <a:lnTo>
                  <a:pt x="782005" y="656201"/>
                </a:lnTo>
                <a:lnTo>
                  <a:pt x="879357" y="784240"/>
                </a:lnTo>
                <a:lnTo>
                  <a:pt x="900104" y="976299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6877050" y="2051050"/>
            <a:ext cx="189230" cy="481330"/>
          </a:xfrm>
          <a:custGeom>
            <a:avLst/>
            <a:gdLst/>
            <a:ahLst/>
            <a:cxnLst/>
            <a:rect l="l" t="t" r="r" b="b"/>
            <a:pathLst>
              <a:path w="189229" h="481330">
                <a:moveTo>
                  <a:pt x="9769" y="0"/>
                </a:moveTo>
                <a:lnTo>
                  <a:pt x="0" y="63084"/>
                </a:lnTo>
                <a:lnTo>
                  <a:pt x="29307" y="78856"/>
                </a:lnTo>
                <a:lnTo>
                  <a:pt x="99320" y="141941"/>
                </a:lnTo>
                <a:lnTo>
                  <a:pt x="118859" y="165598"/>
                </a:lnTo>
                <a:lnTo>
                  <a:pt x="177474" y="268111"/>
                </a:lnTo>
                <a:lnTo>
                  <a:pt x="188871" y="402166"/>
                </a:lnTo>
                <a:lnTo>
                  <a:pt x="177474" y="481023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5949950" y="2216150"/>
            <a:ext cx="748030" cy="176530"/>
          </a:xfrm>
          <a:custGeom>
            <a:avLst/>
            <a:gdLst/>
            <a:ahLst/>
            <a:cxnLst/>
            <a:rect l="l" t="t" r="r" b="b"/>
            <a:pathLst>
              <a:path w="748029" h="176530">
                <a:moveTo>
                  <a:pt x="0" y="0"/>
                </a:moveTo>
                <a:lnTo>
                  <a:pt x="48135" y="25160"/>
                </a:lnTo>
                <a:lnTo>
                  <a:pt x="78620" y="33547"/>
                </a:lnTo>
                <a:lnTo>
                  <a:pt x="107501" y="41933"/>
                </a:lnTo>
                <a:lnTo>
                  <a:pt x="283995" y="75481"/>
                </a:lnTo>
                <a:lnTo>
                  <a:pt x="314481" y="83867"/>
                </a:lnTo>
                <a:lnTo>
                  <a:pt x="481348" y="167735"/>
                </a:lnTo>
                <a:lnTo>
                  <a:pt x="510230" y="167735"/>
                </a:lnTo>
                <a:lnTo>
                  <a:pt x="550342" y="176122"/>
                </a:lnTo>
                <a:lnTo>
                  <a:pt x="747695" y="150962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6394450" y="2584450"/>
            <a:ext cx="760730" cy="189230"/>
          </a:xfrm>
          <a:custGeom>
            <a:avLst/>
            <a:gdLst/>
            <a:ahLst/>
            <a:cxnLst/>
            <a:rect l="l" t="t" r="r" b="b"/>
            <a:pathLst>
              <a:path w="760729" h="189230">
                <a:moveTo>
                  <a:pt x="0" y="0"/>
                </a:moveTo>
                <a:lnTo>
                  <a:pt x="98063" y="32844"/>
                </a:lnTo>
                <a:lnTo>
                  <a:pt x="127000" y="49267"/>
                </a:lnTo>
                <a:lnTo>
                  <a:pt x="255607" y="57478"/>
                </a:lnTo>
                <a:lnTo>
                  <a:pt x="286151" y="57478"/>
                </a:lnTo>
                <a:lnTo>
                  <a:pt x="315088" y="49267"/>
                </a:lnTo>
                <a:lnTo>
                  <a:pt x="434050" y="49267"/>
                </a:lnTo>
                <a:lnTo>
                  <a:pt x="472632" y="49267"/>
                </a:lnTo>
                <a:lnTo>
                  <a:pt x="651075" y="123168"/>
                </a:lnTo>
                <a:lnTo>
                  <a:pt x="680012" y="139590"/>
                </a:lnTo>
                <a:lnTo>
                  <a:pt x="760392" y="188857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7143750" y="1885950"/>
            <a:ext cx="430530" cy="760730"/>
          </a:xfrm>
          <a:custGeom>
            <a:avLst/>
            <a:gdLst/>
            <a:ahLst/>
            <a:cxnLst/>
            <a:rect l="l" t="t" r="r" b="b"/>
            <a:pathLst>
              <a:path w="430529" h="760730">
                <a:moveTo>
                  <a:pt x="430206" y="0"/>
                </a:moveTo>
                <a:lnTo>
                  <a:pt x="409492" y="160084"/>
                </a:lnTo>
                <a:lnTo>
                  <a:pt x="371252" y="328172"/>
                </a:lnTo>
                <a:lnTo>
                  <a:pt x="331418" y="352184"/>
                </a:lnTo>
                <a:lnTo>
                  <a:pt x="146589" y="488256"/>
                </a:lnTo>
                <a:lnTo>
                  <a:pt x="116315" y="504264"/>
                </a:lnTo>
                <a:lnTo>
                  <a:pt x="78074" y="648340"/>
                </a:lnTo>
                <a:lnTo>
                  <a:pt x="0" y="760399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6305550" y="4349750"/>
            <a:ext cx="811530" cy="646430"/>
          </a:xfrm>
          <a:custGeom>
            <a:avLst/>
            <a:gdLst/>
            <a:ahLst/>
            <a:cxnLst/>
            <a:rect l="l" t="t" r="r" b="b"/>
            <a:pathLst>
              <a:path w="811529" h="646429">
                <a:moveTo>
                  <a:pt x="0" y="202506"/>
                </a:moveTo>
                <a:lnTo>
                  <a:pt x="213478" y="24108"/>
                </a:lnTo>
                <a:lnTo>
                  <a:pt x="412725" y="0"/>
                </a:lnTo>
                <a:lnTo>
                  <a:pt x="602484" y="24108"/>
                </a:lnTo>
                <a:lnTo>
                  <a:pt x="668899" y="115718"/>
                </a:lnTo>
                <a:lnTo>
                  <a:pt x="768522" y="202506"/>
                </a:lnTo>
                <a:lnTo>
                  <a:pt x="787498" y="216971"/>
                </a:lnTo>
                <a:lnTo>
                  <a:pt x="811218" y="356797"/>
                </a:lnTo>
                <a:lnTo>
                  <a:pt x="801730" y="380905"/>
                </a:lnTo>
                <a:lnTo>
                  <a:pt x="744803" y="520731"/>
                </a:lnTo>
                <a:lnTo>
                  <a:pt x="725827" y="646092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5822950" y="4552950"/>
            <a:ext cx="481330" cy="443230"/>
          </a:xfrm>
          <a:custGeom>
            <a:avLst/>
            <a:gdLst/>
            <a:ahLst/>
            <a:cxnLst/>
            <a:rect l="l" t="t" r="r" b="b"/>
            <a:pathLst>
              <a:path w="481329" h="443229">
                <a:moveTo>
                  <a:pt x="481012" y="0"/>
                </a:moveTo>
                <a:lnTo>
                  <a:pt x="457200" y="43326"/>
                </a:lnTo>
                <a:lnTo>
                  <a:pt x="423862" y="101095"/>
                </a:lnTo>
                <a:lnTo>
                  <a:pt x="409575" y="101095"/>
                </a:lnTo>
                <a:lnTo>
                  <a:pt x="400050" y="120352"/>
                </a:lnTo>
                <a:lnTo>
                  <a:pt x="314325" y="173306"/>
                </a:lnTo>
                <a:lnTo>
                  <a:pt x="295275" y="182935"/>
                </a:lnTo>
                <a:lnTo>
                  <a:pt x="195262" y="255146"/>
                </a:lnTo>
                <a:lnTo>
                  <a:pt x="180975" y="264774"/>
                </a:lnTo>
                <a:lnTo>
                  <a:pt x="85725" y="336985"/>
                </a:lnTo>
                <a:lnTo>
                  <a:pt x="0" y="442895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 txBox="1"/>
          <p:nvPr/>
        </p:nvSpPr>
        <p:spPr>
          <a:xfrm>
            <a:off x="3817937" y="4111627"/>
            <a:ext cx="2927350" cy="2258823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2214880">
              <a:lnSpc>
                <a:spcPts val="1900"/>
              </a:lnSpc>
              <a:spcBef>
                <a:spcPts val="180"/>
              </a:spcBef>
            </a:pPr>
            <a:r>
              <a:rPr sz="1600" b="1" spc="40" dirty="0">
                <a:latin typeface="Arial"/>
                <a:cs typeface="Arial"/>
              </a:rPr>
              <a:t>A</a:t>
            </a:r>
            <a:r>
              <a:rPr sz="1600" b="1" spc="20" dirty="0">
                <a:latin typeface="Arial"/>
                <a:cs typeface="Arial"/>
              </a:rPr>
              <a:t>d</a:t>
            </a:r>
            <a:r>
              <a:rPr sz="1600" b="1" spc="-25" dirty="0">
                <a:latin typeface="Arial"/>
                <a:cs typeface="Arial"/>
              </a:rPr>
              <a:t>m</a:t>
            </a:r>
            <a:r>
              <a:rPr sz="1600" b="1" spc="-45" dirty="0">
                <a:latin typeface="Arial"/>
                <a:cs typeface="Arial"/>
              </a:rPr>
              <a:t>i</a:t>
            </a:r>
            <a:r>
              <a:rPr sz="1600" b="1" spc="20" dirty="0">
                <a:latin typeface="Arial"/>
                <a:cs typeface="Arial"/>
              </a:rPr>
              <a:t>n</a:t>
            </a:r>
            <a:r>
              <a:rPr sz="1600" b="1" dirty="0">
                <a:latin typeface="Arial"/>
                <a:cs typeface="Arial"/>
              </a:rPr>
              <a:t>.  </a:t>
            </a:r>
            <a:r>
              <a:rPr sz="1600" b="1" spc="-5" dirty="0">
                <a:latin typeface="Arial"/>
                <a:cs typeface="Arial"/>
              </a:rPr>
              <a:t>Units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>
              <a:latin typeface="Times New Roman"/>
              <a:cs typeface="Times New Roman"/>
            </a:endParaRPr>
          </a:p>
          <a:p>
            <a:pPr>
              <a:spcBef>
                <a:spcPts val="10"/>
              </a:spcBef>
            </a:pPr>
            <a:endParaRPr sz="1950">
              <a:latin typeface="Times New Roman"/>
              <a:cs typeface="Times New Roman"/>
            </a:endParaRPr>
          </a:p>
          <a:p>
            <a:pPr marL="12700" marR="1917700">
              <a:lnSpc>
                <a:spcPct val="104200"/>
              </a:lnSpc>
              <a:spcBef>
                <a:spcPts val="5"/>
              </a:spcBef>
            </a:pPr>
            <a:r>
              <a:rPr sz="1600" b="1" spc="40" dirty="0">
                <a:latin typeface="Arial"/>
                <a:cs typeface="Arial"/>
              </a:rPr>
              <a:t>R</a:t>
            </a:r>
            <a:r>
              <a:rPr sz="1600" b="1" spc="5" dirty="0">
                <a:latin typeface="Arial"/>
                <a:cs typeface="Arial"/>
              </a:rPr>
              <a:t>e</a:t>
            </a:r>
            <a:r>
              <a:rPr sz="1600" b="1" spc="-35" dirty="0">
                <a:latin typeface="Arial"/>
                <a:cs typeface="Arial"/>
              </a:rPr>
              <a:t>f</a:t>
            </a:r>
            <a:r>
              <a:rPr sz="1600" b="1" spc="5" dirty="0">
                <a:latin typeface="Arial"/>
                <a:cs typeface="Arial"/>
              </a:rPr>
              <a:t>e</a:t>
            </a:r>
            <a:r>
              <a:rPr sz="1600" b="1" spc="-25" dirty="0">
                <a:latin typeface="Arial"/>
                <a:cs typeface="Arial"/>
              </a:rPr>
              <a:t>r</a:t>
            </a:r>
            <a:r>
              <a:rPr sz="1600" b="1" spc="5" dirty="0">
                <a:latin typeface="Arial"/>
                <a:cs typeface="Arial"/>
              </a:rPr>
              <a:t>e</a:t>
            </a:r>
            <a:r>
              <a:rPr sz="1600" b="1" spc="20" dirty="0">
                <a:latin typeface="Arial"/>
                <a:cs typeface="Arial"/>
              </a:rPr>
              <a:t>n</a:t>
            </a:r>
            <a:r>
              <a:rPr sz="1600" b="1" spc="5" dirty="0">
                <a:latin typeface="Arial"/>
                <a:cs typeface="Arial"/>
              </a:rPr>
              <a:t>c</a:t>
            </a:r>
            <a:r>
              <a:rPr sz="1600" b="1" dirty="0">
                <a:latin typeface="Arial"/>
                <a:cs typeface="Arial"/>
              </a:rPr>
              <a:t>e  </a:t>
            </a:r>
            <a:r>
              <a:rPr sz="1600" b="1" spc="-40" dirty="0">
                <a:latin typeface="Arial"/>
                <a:cs typeface="Arial"/>
              </a:rPr>
              <a:t>Grid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>
              <a:latin typeface="Times New Roman"/>
              <a:cs typeface="Times New Roman"/>
            </a:endParaRPr>
          </a:p>
          <a:p>
            <a:pPr marR="5080" algn="r">
              <a:spcBef>
                <a:spcPts val="1335"/>
              </a:spcBef>
            </a:pPr>
            <a:r>
              <a:rPr sz="1400" b="1" spc="40" dirty="0">
                <a:latin typeface="Arial"/>
                <a:cs typeface="Arial"/>
              </a:rPr>
              <a:t>Long</a:t>
            </a:r>
            <a:r>
              <a:rPr sz="1400" b="1" spc="10" dirty="0">
                <a:latin typeface="Arial"/>
                <a:cs typeface="Arial"/>
              </a:rPr>
              <a:t>i</a:t>
            </a:r>
            <a:r>
              <a:rPr sz="1400" b="1" spc="30" dirty="0">
                <a:latin typeface="Arial"/>
                <a:cs typeface="Arial"/>
              </a:rPr>
              <a:t>t</a:t>
            </a:r>
            <a:r>
              <a:rPr sz="1400" b="1" spc="40" dirty="0">
                <a:latin typeface="Arial"/>
                <a:cs typeface="Arial"/>
              </a:rPr>
              <a:t>ude</a:t>
            </a:r>
            <a:endParaRPr sz="1400">
              <a:latin typeface="Arial"/>
              <a:cs typeface="Arial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7577834" y="5297527"/>
            <a:ext cx="438150" cy="642620"/>
          </a:xfrm>
          <a:custGeom>
            <a:avLst/>
            <a:gdLst/>
            <a:ahLst/>
            <a:cxnLst/>
            <a:rect l="l" t="t" r="r" b="b"/>
            <a:pathLst>
              <a:path w="438150" h="642620">
                <a:moveTo>
                  <a:pt x="12458" y="558562"/>
                </a:moveTo>
                <a:lnTo>
                  <a:pt x="0" y="581037"/>
                </a:lnTo>
                <a:lnTo>
                  <a:pt x="110403" y="642235"/>
                </a:lnTo>
                <a:lnTo>
                  <a:pt x="128624" y="609364"/>
                </a:lnTo>
                <a:lnTo>
                  <a:pt x="104106" y="609364"/>
                </a:lnTo>
                <a:lnTo>
                  <a:pt x="12458" y="558562"/>
                </a:lnTo>
                <a:close/>
              </a:path>
              <a:path w="438150" h="642620">
                <a:moveTo>
                  <a:pt x="135084" y="553478"/>
                </a:moveTo>
                <a:lnTo>
                  <a:pt x="104106" y="609364"/>
                </a:lnTo>
                <a:lnTo>
                  <a:pt x="128624" y="609364"/>
                </a:lnTo>
                <a:lnTo>
                  <a:pt x="153840" y="563874"/>
                </a:lnTo>
                <a:lnTo>
                  <a:pt x="135084" y="553478"/>
                </a:lnTo>
                <a:close/>
              </a:path>
              <a:path w="438150" h="642620">
                <a:moveTo>
                  <a:pt x="179776" y="466089"/>
                </a:moveTo>
                <a:lnTo>
                  <a:pt x="131213" y="466089"/>
                </a:lnTo>
                <a:lnTo>
                  <a:pt x="137440" y="469900"/>
                </a:lnTo>
                <a:lnTo>
                  <a:pt x="136927" y="474979"/>
                </a:lnTo>
                <a:lnTo>
                  <a:pt x="134844" y="482600"/>
                </a:lnTo>
                <a:lnTo>
                  <a:pt x="131189" y="494029"/>
                </a:lnTo>
                <a:lnTo>
                  <a:pt x="128510" y="501650"/>
                </a:lnTo>
                <a:lnTo>
                  <a:pt x="127033" y="508000"/>
                </a:lnTo>
                <a:lnTo>
                  <a:pt x="147146" y="541019"/>
                </a:lnTo>
                <a:lnTo>
                  <a:pt x="154167" y="541019"/>
                </a:lnTo>
                <a:lnTo>
                  <a:pt x="168480" y="537210"/>
                </a:lnTo>
                <a:lnTo>
                  <a:pt x="174360" y="532129"/>
                </a:lnTo>
                <a:lnTo>
                  <a:pt x="181571" y="518159"/>
                </a:lnTo>
                <a:lnTo>
                  <a:pt x="182095" y="516889"/>
                </a:lnTo>
                <a:lnTo>
                  <a:pt x="156072" y="516889"/>
                </a:lnTo>
                <a:lnTo>
                  <a:pt x="152873" y="515619"/>
                </a:lnTo>
                <a:lnTo>
                  <a:pt x="146850" y="513079"/>
                </a:lnTo>
                <a:lnTo>
                  <a:pt x="145116" y="510539"/>
                </a:lnTo>
                <a:lnTo>
                  <a:pt x="144684" y="506729"/>
                </a:lnTo>
                <a:lnTo>
                  <a:pt x="144480" y="504189"/>
                </a:lnTo>
                <a:lnTo>
                  <a:pt x="145387" y="499109"/>
                </a:lnTo>
                <a:lnTo>
                  <a:pt x="149421" y="486409"/>
                </a:lnTo>
                <a:lnTo>
                  <a:pt x="150732" y="481329"/>
                </a:lnTo>
                <a:lnTo>
                  <a:pt x="151335" y="477519"/>
                </a:lnTo>
                <a:lnTo>
                  <a:pt x="202180" y="477519"/>
                </a:lnTo>
                <a:lnTo>
                  <a:pt x="204245" y="473709"/>
                </a:lnTo>
                <a:lnTo>
                  <a:pt x="199359" y="473709"/>
                </a:lnTo>
                <a:lnTo>
                  <a:pt x="195045" y="472439"/>
                </a:lnTo>
                <a:lnTo>
                  <a:pt x="187554" y="469900"/>
                </a:lnTo>
                <a:lnTo>
                  <a:pt x="182138" y="467359"/>
                </a:lnTo>
                <a:lnTo>
                  <a:pt x="179776" y="466089"/>
                </a:lnTo>
                <a:close/>
              </a:path>
              <a:path w="438150" h="642620">
                <a:moveTo>
                  <a:pt x="202180" y="477519"/>
                </a:moveTo>
                <a:lnTo>
                  <a:pt x="151335" y="477519"/>
                </a:lnTo>
                <a:lnTo>
                  <a:pt x="160700" y="482600"/>
                </a:lnTo>
                <a:lnTo>
                  <a:pt x="164014" y="485139"/>
                </a:lnTo>
                <a:lnTo>
                  <a:pt x="170365" y="500379"/>
                </a:lnTo>
                <a:lnTo>
                  <a:pt x="169595" y="505459"/>
                </a:lnTo>
                <a:lnTo>
                  <a:pt x="165555" y="511809"/>
                </a:lnTo>
                <a:lnTo>
                  <a:pt x="162895" y="514350"/>
                </a:lnTo>
                <a:lnTo>
                  <a:pt x="156072" y="516889"/>
                </a:lnTo>
                <a:lnTo>
                  <a:pt x="182095" y="516889"/>
                </a:lnTo>
                <a:lnTo>
                  <a:pt x="183141" y="514350"/>
                </a:lnTo>
                <a:lnTo>
                  <a:pt x="184199" y="504189"/>
                </a:lnTo>
                <a:lnTo>
                  <a:pt x="183702" y="497839"/>
                </a:lnTo>
                <a:lnTo>
                  <a:pt x="182178" y="492759"/>
                </a:lnTo>
                <a:lnTo>
                  <a:pt x="193921" y="492759"/>
                </a:lnTo>
                <a:lnTo>
                  <a:pt x="202180" y="477519"/>
                </a:lnTo>
                <a:close/>
              </a:path>
              <a:path w="438150" h="642620">
                <a:moveTo>
                  <a:pt x="134117" y="441959"/>
                </a:moveTo>
                <a:lnTo>
                  <a:pt x="125077" y="441959"/>
                </a:lnTo>
                <a:lnTo>
                  <a:pt x="120401" y="443229"/>
                </a:lnTo>
                <a:lnTo>
                  <a:pt x="96665" y="473709"/>
                </a:lnTo>
                <a:lnTo>
                  <a:pt x="92889" y="492759"/>
                </a:lnTo>
                <a:lnTo>
                  <a:pt x="93689" y="500379"/>
                </a:lnTo>
                <a:lnTo>
                  <a:pt x="97383" y="508000"/>
                </a:lnTo>
                <a:lnTo>
                  <a:pt x="103972" y="514350"/>
                </a:lnTo>
                <a:lnTo>
                  <a:pt x="118197" y="496569"/>
                </a:lnTo>
                <a:lnTo>
                  <a:pt x="115182" y="492759"/>
                </a:lnTo>
                <a:lnTo>
                  <a:pt x="113516" y="490219"/>
                </a:lnTo>
                <a:lnTo>
                  <a:pt x="127730" y="466089"/>
                </a:lnTo>
                <a:lnTo>
                  <a:pt x="179776" y="466089"/>
                </a:lnTo>
                <a:lnTo>
                  <a:pt x="175051" y="463550"/>
                </a:lnTo>
                <a:lnTo>
                  <a:pt x="150272" y="449579"/>
                </a:lnTo>
                <a:lnTo>
                  <a:pt x="141009" y="444500"/>
                </a:lnTo>
                <a:lnTo>
                  <a:pt x="134117" y="441959"/>
                </a:lnTo>
                <a:close/>
              </a:path>
              <a:path w="438150" h="642620">
                <a:moveTo>
                  <a:pt x="193921" y="492759"/>
                </a:moveTo>
                <a:lnTo>
                  <a:pt x="182667" y="492759"/>
                </a:lnTo>
                <a:lnTo>
                  <a:pt x="188338" y="494029"/>
                </a:lnTo>
                <a:lnTo>
                  <a:pt x="190818" y="494029"/>
                </a:lnTo>
                <a:lnTo>
                  <a:pt x="192544" y="495300"/>
                </a:lnTo>
                <a:lnTo>
                  <a:pt x="193921" y="492759"/>
                </a:lnTo>
                <a:close/>
              </a:path>
              <a:path w="438150" h="642620">
                <a:moveTo>
                  <a:pt x="202519" y="419100"/>
                </a:moveTo>
                <a:lnTo>
                  <a:pt x="151570" y="419100"/>
                </a:lnTo>
                <a:lnTo>
                  <a:pt x="194269" y="441959"/>
                </a:lnTo>
                <a:lnTo>
                  <a:pt x="199406" y="444500"/>
                </a:lnTo>
                <a:lnTo>
                  <a:pt x="202139" y="445769"/>
                </a:lnTo>
                <a:lnTo>
                  <a:pt x="205941" y="447039"/>
                </a:lnTo>
                <a:lnTo>
                  <a:pt x="214966" y="447039"/>
                </a:lnTo>
                <a:lnTo>
                  <a:pt x="234128" y="421639"/>
                </a:lnTo>
                <a:lnTo>
                  <a:pt x="208916" y="421639"/>
                </a:lnTo>
                <a:lnTo>
                  <a:pt x="206430" y="420369"/>
                </a:lnTo>
                <a:lnTo>
                  <a:pt x="202519" y="419100"/>
                </a:lnTo>
                <a:close/>
              </a:path>
              <a:path w="438150" h="642620">
                <a:moveTo>
                  <a:pt x="117956" y="372109"/>
                </a:moveTo>
                <a:lnTo>
                  <a:pt x="118540" y="400050"/>
                </a:lnTo>
                <a:lnTo>
                  <a:pt x="134561" y="408939"/>
                </a:lnTo>
                <a:lnTo>
                  <a:pt x="129132" y="419100"/>
                </a:lnTo>
                <a:lnTo>
                  <a:pt x="146140" y="427989"/>
                </a:lnTo>
                <a:lnTo>
                  <a:pt x="151570" y="419100"/>
                </a:lnTo>
                <a:lnTo>
                  <a:pt x="202519" y="419100"/>
                </a:lnTo>
                <a:lnTo>
                  <a:pt x="163440" y="397509"/>
                </a:lnTo>
                <a:lnTo>
                  <a:pt x="168827" y="387350"/>
                </a:lnTo>
                <a:lnTo>
                  <a:pt x="146431" y="387350"/>
                </a:lnTo>
                <a:lnTo>
                  <a:pt x="117956" y="372109"/>
                </a:lnTo>
                <a:close/>
              </a:path>
              <a:path w="438150" h="642620">
                <a:moveTo>
                  <a:pt x="217189" y="407669"/>
                </a:moveTo>
                <a:lnTo>
                  <a:pt x="210164" y="421639"/>
                </a:lnTo>
                <a:lnTo>
                  <a:pt x="234128" y="421639"/>
                </a:lnTo>
                <a:lnTo>
                  <a:pt x="234751" y="415289"/>
                </a:lnTo>
                <a:lnTo>
                  <a:pt x="217189" y="407669"/>
                </a:lnTo>
                <a:close/>
              </a:path>
              <a:path w="438150" h="642620">
                <a:moveTo>
                  <a:pt x="176626" y="332739"/>
                </a:moveTo>
                <a:lnTo>
                  <a:pt x="164800" y="354329"/>
                </a:lnTo>
                <a:lnTo>
                  <a:pt x="245438" y="398779"/>
                </a:lnTo>
                <a:lnTo>
                  <a:pt x="257266" y="378459"/>
                </a:lnTo>
                <a:lnTo>
                  <a:pt x="176626" y="332739"/>
                </a:lnTo>
                <a:close/>
              </a:path>
              <a:path w="438150" h="642620">
                <a:moveTo>
                  <a:pt x="154512" y="373379"/>
                </a:moveTo>
                <a:lnTo>
                  <a:pt x="146431" y="387350"/>
                </a:lnTo>
                <a:lnTo>
                  <a:pt x="168827" y="387350"/>
                </a:lnTo>
                <a:lnTo>
                  <a:pt x="171521" y="382269"/>
                </a:lnTo>
                <a:lnTo>
                  <a:pt x="154512" y="373379"/>
                </a:lnTo>
                <a:close/>
              </a:path>
              <a:path w="438150" h="642620">
                <a:moveTo>
                  <a:pt x="145950" y="316229"/>
                </a:moveTo>
                <a:lnTo>
                  <a:pt x="134123" y="337819"/>
                </a:lnTo>
                <a:lnTo>
                  <a:pt x="153865" y="347979"/>
                </a:lnTo>
                <a:lnTo>
                  <a:pt x="165693" y="327659"/>
                </a:lnTo>
                <a:lnTo>
                  <a:pt x="145950" y="316229"/>
                </a:lnTo>
                <a:close/>
              </a:path>
              <a:path w="438150" h="642620">
                <a:moveTo>
                  <a:pt x="257933" y="318769"/>
                </a:moveTo>
                <a:lnTo>
                  <a:pt x="206983" y="318769"/>
                </a:lnTo>
                <a:lnTo>
                  <a:pt x="249683" y="341629"/>
                </a:lnTo>
                <a:lnTo>
                  <a:pt x="254820" y="344169"/>
                </a:lnTo>
                <a:lnTo>
                  <a:pt x="257553" y="345439"/>
                </a:lnTo>
                <a:lnTo>
                  <a:pt x="261354" y="346709"/>
                </a:lnTo>
                <a:lnTo>
                  <a:pt x="264680" y="347979"/>
                </a:lnTo>
                <a:lnTo>
                  <a:pt x="289542" y="321309"/>
                </a:lnTo>
                <a:lnTo>
                  <a:pt x="261843" y="321309"/>
                </a:lnTo>
                <a:lnTo>
                  <a:pt x="257933" y="318769"/>
                </a:lnTo>
                <a:close/>
              </a:path>
              <a:path w="438150" h="642620">
                <a:moveTo>
                  <a:pt x="173370" y="271779"/>
                </a:moveTo>
                <a:lnTo>
                  <a:pt x="173953" y="299719"/>
                </a:lnTo>
                <a:lnTo>
                  <a:pt x="189975" y="308609"/>
                </a:lnTo>
                <a:lnTo>
                  <a:pt x="184546" y="318769"/>
                </a:lnTo>
                <a:lnTo>
                  <a:pt x="201554" y="328929"/>
                </a:lnTo>
                <a:lnTo>
                  <a:pt x="206983" y="318769"/>
                </a:lnTo>
                <a:lnTo>
                  <a:pt x="257933" y="318769"/>
                </a:lnTo>
                <a:lnTo>
                  <a:pt x="218852" y="297179"/>
                </a:lnTo>
                <a:lnTo>
                  <a:pt x="223995" y="288289"/>
                </a:lnTo>
                <a:lnTo>
                  <a:pt x="201844" y="288289"/>
                </a:lnTo>
                <a:lnTo>
                  <a:pt x="173370" y="271779"/>
                </a:lnTo>
                <a:close/>
              </a:path>
              <a:path w="438150" h="642620">
                <a:moveTo>
                  <a:pt x="272602" y="308609"/>
                </a:moveTo>
                <a:lnTo>
                  <a:pt x="265578" y="321309"/>
                </a:lnTo>
                <a:lnTo>
                  <a:pt x="289542" y="321309"/>
                </a:lnTo>
                <a:lnTo>
                  <a:pt x="290165" y="314959"/>
                </a:lnTo>
                <a:lnTo>
                  <a:pt x="272602" y="308609"/>
                </a:lnTo>
                <a:close/>
              </a:path>
              <a:path w="438150" h="642620">
                <a:moveTo>
                  <a:pt x="231787" y="233679"/>
                </a:moveTo>
                <a:lnTo>
                  <a:pt x="219961" y="255269"/>
                </a:lnTo>
                <a:lnTo>
                  <a:pt x="278579" y="287019"/>
                </a:lnTo>
                <a:lnTo>
                  <a:pt x="285061" y="289559"/>
                </a:lnTo>
                <a:lnTo>
                  <a:pt x="295799" y="290829"/>
                </a:lnTo>
                <a:lnTo>
                  <a:pt x="300865" y="289559"/>
                </a:lnTo>
                <a:lnTo>
                  <a:pt x="310394" y="283209"/>
                </a:lnTo>
                <a:lnTo>
                  <a:pt x="314278" y="279400"/>
                </a:lnTo>
                <a:lnTo>
                  <a:pt x="320226" y="269239"/>
                </a:lnTo>
                <a:lnTo>
                  <a:pt x="321161" y="265429"/>
                </a:lnTo>
                <a:lnTo>
                  <a:pt x="293329" y="265429"/>
                </a:lnTo>
                <a:lnTo>
                  <a:pt x="287346" y="264159"/>
                </a:lnTo>
                <a:lnTo>
                  <a:pt x="280182" y="260350"/>
                </a:lnTo>
                <a:lnTo>
                  <a:pt x="231787" y="233679"/>
                </a:lnTo>
                <a:close/>
              </a:path>
              <a:path w="438150" h="642620">
                <a:moveTo>
                  <a:pt x="209925" y="273050"/>
                </a:moveTo>
                <a:lnTo>
                  <a:pt x="201844" y="288289"/>
                </a:lnTo>
                <a:lnTo>
                  <a:pt x="223995" y="288289"/>
                </a:lnTo>
                <a:lnTo>
                  <a:pt x="226933" y="283209"/>
                </a:lnTo>
                <a:lnTo>
                  <a:pt x="209925" y="273050"/>
                </a:lnTo>
                <a:close/>
              </a:path>
              <a:path w="438150" h="642620">
                <a:moveTo>
                  <a:pt x="260619" y="181609"/>
                </a:moveTo>
                <a:lnTo>
                  <a:pt x="248791" y="203200"/>
                </a:lnTo>
                <a:lnTo>
                  <a:pt x="301307" y="232409"/>
                </a:lnTo>
                <a:lnTo>
                  <a:pt x="306052" y="238759"/>
                </a:lnTo>
                <a:lnTo>
                  <a:pt x="307437" y="241300"/>
                </a:lnTo>
                <a:lnTo>
                  <a:pt x="308239" y="250189"/>
                </a:lnTo>
                <a:lnTo>
                  <a:pt x="307428" y="254000"/>
                </a:lnTo>
                <a:lnTo>
                  <a:pt x="303640" y="260350"/>
                </a:lnTo>
                <a:lnTo>
                  <a:pt x="301434" y="262889"/>
                </a:lnTo>
                <a:lnTo>
                  <a:pt x="296147" y="265429"/>
                </a:lnTo>
                <a:lnTo>
                  <a:pt x="321161" y="265429"/>
                </a:lnTo>
                <a:lnTo>
                  <a:pt x="321784" y="262889"/>
                </a:lnTo>
                <a:lnTo>
                  <a:pt x="322127" y="250189"/>
                </a:lnTo>
                <a:lnTo>
                  <a:pt x="320875" y="245109"/>
                </a:lnTo>
                <a:lnTo>
                  <a:pt x="318199" y="240029"/>
                </a:lnTo>
                <a:lnTo>
                  <a:pt x="333706" y="240029"/>
                </a:lnTo>
                <a:lnTo>
                  <a:pt x="341259" y="226059"/>
                </a:lnTo>
                <a:lnTo>
                  <a:pt x="260619" y="181609"/>
                </a:lnTo>
                <a:close/>
              </a:path>
              <a:path w="438150" h="642620">
                <a:moveTo>
                  <a:pt x="333706" y="240029"/>
                </a:moveTo>
                <a:lnTo>
                  <a:pt x="318199" y="240029"/>
                </a:lnTo>
                <a:lnTo>
                  <a:pt x="330273" y="246379"/>
                </a:lnTo>
                <a:lnTo>
                  <a:pt x="333706" y="240029"/>
                </a:lnTo>
                <a:close/>
              </a:path>
              <a:path w="438150" h="642620">
                <a:moveTo>
                  <a:pt x="285945" y="63500"/>
                </a:moveTo>
                <a:lnTo>
                  <a:pt x="274119" y="85089"/>
                </a:lnTo>
                <a:lnTo>
                  <a:pt x="314210" y="106679"/>
                </a:lnTo>
                <a:lnTo>
                  <a:pt x="306432" y="109219"/>
                </a:lnTo>
                <a:lnTo>
                  <a:pt x="285216" y="139700"/>
                </a:lnTo>
                <a:lnTo>
                  <a:pt x="285348" y="147319"/>
                </a:lnTo>
                <a:lnTo>
                  <a:pt x="312991" y="181609"/>
                </a:lnTo>
                <a:lnTo>
                  <a:pt x="341173" y="190500"/>
                </a:lnTo>
                <a:lnTo>
                  <a:pt x="349730" y="189229"/>
                </a:lnTo>
                <a:lnTo>
                  <a:pt x="376650" y="166369"/>
                </a:lnTo>
                <a:lnTo>
                  <a:pt x="339120" y="166369"/>
                </a:lnTo>
                <a:lnTo>
                  <a:pt x="332234" y="163829"/>
                </a:lnTo>
                <a:lnTo>
                  <a:pt x="323627" y="158750"/>
                </a:lnTo>
                <a:lnTo>
                  <a:pt x="315630" y="154939"/>
                </a:lnTo>
                <a:lnTo>
                  <a:pt x="310565" y="149859"/>
                </a:lnTo>
                <a:lnTo>
                  <a:pt x="306304" y="138429"/>
                </a:lnTo>
                <a:lnTo>
                  <a:pt x="306642" y="133350"/>
                </a:lnTo>
                <a:lnTo>
                  <a:pt x="312339" y="123189"/>
                </a:lnTo>
                <a:lnTo>
                  <a:pt x="316748" y="119379"/>
                </a:lnTo>
                <a:lnTo>
                  <a:pt x="328601" y="116839"/>
                </a:lnTo>
                <a:lnTo>
                  <a:pt x="381358" y="116839"/>
                </a:lnTo>
                <a:lnTo>
                  <a:pt x="285945" y="63500"/>
                </a:lnTo>
                <a:close/>
              </a:path>
              <a:path w="438150" h="642620">
                <a:moveTo>
                  <a:pt x="381358" y="116839"/>
                </a:moveTo>
                <a:lnTo>
                  <a:pt x="328601" y="116839"/>
                </a:lnTo>
                <a:lnTo>
                  <a:pt x="336196" y="119379"/>
                </a:lnTo>
                <a:lnTo>
                  <a:pt x="353762" y="129539"/>
                </a:lnTo>
                <a:lnTo>
                  <a:pt x="359048" y="134619"/>
                </a:lnTo>
                <a:lnTo>
                  <a:pt x="363584" y="146050"/>
                </a:lnTo>
                <a:lnTo>
                  <a:pt x="363357" y="151129"/>
                </a:lnTo>
                <a:lnTo>
                  <a:pt x="357211" y="162559"/>
                </a:lnTo>
                <a:lnTo>
                  <a:pt x="351762" y="165100"/>
                </a:lnTo>
                <a:lnTo>
                  <a:pt x="339120" y="166369"/>
                </a:lnTo>
                <a:lnTo>
                  <a:pt x="376650" y="166369"/>
                </a:lnTo>
                <a:lnTo>
                  <a:pt x="378028" y="161289"/>
                </a:lnTo>
                <a:lnTo>
                  <a:pt x="378489" y="149859"/>
                </a:lnTo>
                <a:lnTo>
                  <a:pt x="377212" y="144779"/>
                </a:lnTo>
                <a:lnTo>
                  <a:pt x="374431" y="138429"/>
                </a:lnTo>
                <a:lnTo>
                  <a:pt x="389937" y="138429"/>
                </a:lnTo>
                <a:lnTo>
                  <a:pt x="397261" y="125729"/>
                </a:lnTo>
                <a:lnTo>
                  <a:pt x="381358" y="116839"/>
                </a:lnTo>
                <a:close/>
              </a:path>
              <a:path w="438150" h="642620">
                <a:moveTo>
                  <a:pt x="389937" y="138429"/>
                </a:moveTo>
                <a:lnTo>
                  <a:pt x="374431" y="138429"/>
                </a:lnTo>
                <a:lnTo>
                  <a:pt x="386275" y="144779"/>
                </a:lnTo>
                <a:lnTo>
                  <a:pt x="389937" y="138429"/>
                </a:lnTo>
                <a:close/>
              </a:path>
              <a:path w="438150" h="642620">
                <a:moveTo>
                  <a:pt x="383128" y="0"/>
                </a:moveTo>
                <a:lnTo>
                  <a:pt x="346265" y="22859"/>
                </a:lnTo>
                <a:lnTo>
                  <a:pt x="340990" y="39369"/>
                </a:lnTo>
                <a:lnTo>
                  <a:pt x="341057" y="46989"/>
                </a:lnTo>
                <a:lnTo>
                  <a:pt x="368517" y="83819"/>
                </a:lnTo>
                <a:lnTo>
                  <a:pt x="392927" y="91439"/>
                </a:lnTo>
                <a:lnTo>
                  <a:pt x="400726" y="91439"/>
                </a:lnTo>
                <a:lnTo>
                  <a:pt x="409917" y="88900"/>
                </a:lnTo>
                <a:lnTo>
                  <a:pt x="418147" y="83819"/>
                </a:lnTo>
                <a:lnTo>
                  <a:pt x="425418" y="77469"/>
                </a:lnTo>
                <a:lnTo>
                  <a:pt x="430938" y="68579"/>
                </a:lnTo>
                <a:lnTo>
                  <a:pt x="392592" y="68579"/>
                </a:lnTo>
                <a:lnTo>
                  <a:pt x="386181" y="64769"/>
                </a:lnTo>
                <a:lnTo>
                  <a:pt x="390414" y="57150"/>
                </a:lnTo>
                <a:lnTo>
                  <a:pt x="373331" y="57150"/>
                </a:lnTo>
                <a:lnTo>
                  <a:pt x="367482" y="54609"/>
                </a:lnTo>
                <a:lnTo>
                  <a:pt x="363703" y="49529"/>
                </a:lnTo>
                <a:lnTo>
                  <a:pt x="360287" y="40639"/>
                </a:lnTo>
                <a:lnTo>
                  <a:pt x="360724" y="35559"/>
                </a:lnTo>
                <a:lnTo>
                  <a:pt x="365719" y="26669"/>
                </a:lnTo>
                <a:lnTo>
                  <a:pt x="369374" y="22859"/>
                </a:lnTo>
                <a:lnTo>
                  <a:pt x="379169" y="21589"/>
                </a:lnTo>
                <a:lnTo>
                  <a:pt x="410169" y="21589"/>
                </a:lnTo>
                <a:lnTo>
                  <a:pt x="415813" y="11429"/>
                </a:lnTo>
                <a:lnTo>
                  <a:pt x="404090" y="5079"/>
                </a:lnTo>
                <a:lnTo>
                  <a:pt x="393195" y="1269"/>
                </a:lnTo>
                <a:lnTo>
                  <a:pt x="383128" y="0"/>
                </a:lnTo>
                <a:close/>
              </a:path>
              <a:path w="438150" h="642620">
                <a:moveTo>
                  <a:pt x="427254" y="19050"/>
                </a:moveTo>
                <a:lnTo>
                  <a:pt x="411900" y="38100"/>
                </a:lnTo>
                <a:lnTo>
                  <a:pt x="415303" y="41909"/>
                </a:lnTo>
                <a:lnTo>
                  <a:pt x="417286" y="45719"/>
                </a:lnTo>
                <a:lnTo>
                  <a:pt x="418405" y="52069"/>
                </a:lnTo>
                <a:lnTo>
                  <a:pt x="417760" y="54609"/>
                </a:lnTo>
                <a:lnTo>
                  <a:pt x="413185" y="63500"/>
                </a:lnTo>
                <a:lnTo>
                  <a:pt x="409154" y="66039"/>
                </a:lnTo>
                <a:lnTo>
                  <a:pt x="398470" y="68579"/>
                </a:lnTo>
                <a:lnTo>
                  <a:pt x="430938" y="68579"/>
                </a:lnTo>
                <a:lnTo>
                  <a:pt x="431727" y="67309"/>
                </a:lnTo>
                <a:lnTo>
                  <a:pt x="434874" y="60959"/>
                </a:lnTo>
                <a:lnTo>
                  <a:pt x="436949" y="54609"/>
                </a:lnTo>
                <a:lnTo>
                  <a:pt x="437952" y="48259"/>
                </a:lnTo>
                <a:lnTo>
                  <a:pt x="437883" y="41909"/>
                </a:lnTo>
                <a:lnTo>
                  <a:pt x="437078" y="34289"/>
                </a:lnTo>
                <a:lnTo>
                  <a:pt x="433534" y="26669"/>
                </a:lnTo>
                <a:lnTo>
                  <a:pt x="427254" y="19050"/>
                </a:lnTo>
                <a:close/>
              </a:path>
              <a:path w="438150" h="642620">
                <a:moveTo>
                  <a:pt x="410169" y="21589"/>
                </a:moveTo>
                <a:lnTo>
                  <a:pt x="384749" y="21589"/>
                </a:lnTo>
                <a:lnTo>
                  <a:pt x="391008" y="25400"/>
                </a:lnTo>
                <a:lnTo>
                  <a:pt x="373331" y="57150"/>
                </a:lnTo>
                <a:lnTo>
                  <a:pt x="390414" y="57150"/>
                </a:lnTo>
                <a:lnTo>
                  <a:pt x="410169" y="2158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5776596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31391" y="719551"/>
            <a:ext cx="5607685" cy="513080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" dirty="0">
                <a:solidFill>
                  <a:srgbClr val="3C9CF4"/>
                </a:solidFill>
                <a:latin typeface="Calibri Light"/>
                <a:cs typeface="Calibri Light"/>
              </a:rPr>
              <a:t>Beberapa </a:t>
            </a:r>
            <a:r>
              <a:rPr sz="3200" spc="20" dirty="0">
                <a:solidFill>
                  <a:srgbClr val="3C9CF4"/>
                </a:solidFill>
                <a:latin typeface="Calibri Light"/>
                <a:cs typeface="Calibri Light"/>
              </a:rPr>
              <a:t>Contoh </a:t>
            </a:r>
            <a:r>
              <a:rPr sz="3200" spc="-5" dirty="0">
                <a:solidFill>
                  <a:srgbClr val="3C9CF4"/>
                </a:solidFill>
                <a:latin typeface="Calibri Light"/>
                <a:cs typeface="Calibri Light"/>
              </a:rPr>
              <a:t>Penggunaan</a:t>
            </a:r>
            <a:r>
              <a:rPr sz="3200" spc="-270" dirty="0">
                <a:solidFill>
                  <a:srgbClr val="3C9CF4"/>
                </a:solidFill>
                <a:latin typeface="Calibri Light"/>
                <a:cs typeface="Calibri Light"/>
              </a:rPr>
              <a:t> </a:t>
            </a:r>
            <a:r>
              <a:rPr sz="3200" dirty="0">
                <a:solidFill>
                  <a:srgbClr val="3C9CF4"/>
                </a:solidFill>
                <a:latin typeface="Calibri Light"/>
                <a:cs typeface="Calibri Light"/>
              </a:rPr>
              <a:t>GIS</a:t>
            </a:r>
            <a:endParaRPr sz="3200">
              <a:latin typeface="Calibri Light"/>
              <a:cs typeface="Calibri 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059940" y="1510982"/>
            <a:ext cx="7641590" cy="4328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0500" indent="-177800">
              <a:lnSpc>
                <a:spcPts val="3279"/>
              </a:lnSpc>
              <a:spcBef>
                <a:spcPts val="100"/>
              </a:spcBef>
              <a:buFont typeface="Arial"/>
              <a:buChar char="•"/>
              <a:tabLst>
                <a:tab pos="190500" algn="l"/>
              </a:tabLst>
            </a:pPr>
            <a:r>
              <a:rPr sz="2800" spc="-30" dirty="0">
                <a:latin typeface="Calibri"/>
                <a:cs typeface="Calibri"/>
              </a:rPr>
              <a:t>Jaringan </a:t>
            </a:r>
            <a:r>
              <a:rPr sz="2800" spc="-10" dirty="0">
                <a:latin typeface="Calibri"/>
                <a:cs typeface="Calibri"/>
              </a:rPr>
              <a:t>jalur </a:t>
            </a:r>
            <a:r>
              <a:rPr sz="2800" spc="-15" dirty="0">
                <a:latin typeface="Calibri"/>
                <a:cs typeface="Calibri"/>
              </a:rPr>
              <a:t>transportasi</a:t>
            </a:r>
            <a:r>
              <a:rPr sz="2800" spc="24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(jalan):</a:t>
            </a:r>
            <a:endParaRPr sz="2800">
              <a:latin typeface="Calibri"/>
              <a:cs typeface="Calibri"/>
            </a:endParaRPr>
          </a:p>
          <a:p>
            <a:pPr marL="533400" marR="140335" lvl="1" indent="-177800">
              <a:lnSpc>
                <a:spcPct val="79900"/>
              </a:lnSpc>
              <a:spcBef>
                <a:spcPts val="495"/>
              </a:spcBef>
              <a:buFont typeface="Arial"/>
              <a:buChar char="•"/>
              <a:tabLst>
                <a:tab pos="533400" algn="l"/>
              </a:tabLst>
            </a:pPr>
            <a:r>
              <a:rPr sz="2400" spc="-15" dirty="0">
                <a:latin typeface="Calibri"/>
                <a:cs typeface="Calibri"/>
              </a:rPr>
              <a:t>Pengalamatan, </a:t>
            </a:r>
            <a:r>
              <a:rPr sz="2400" spc="-5" dirty="0">
                <a:latin typeface="Calibri"/>
                <a:cs typeface="Calibri"/>
              </a:rPr>
              <a:t>rute </a:t>
            </a:r>
            <a:r>
              <a:rPr sz="2400" spc="-20" dirty="0">
                <a:latin typeface="Calibri"/>
                <a:cs typeface="Calibri"/>
              </a:rPr>
              <a:t>kendaraan, </a:t>
            </a:r>
            <a:r>
              <a:rPr sz="2400" dirty="0">
                <a:latin typeface="Calibri"/>
                <a:cs typeface="Calibri"/>
              </a:rPr>
              <a:t>penjadwalan </a:t>
            </a:r>
            <a:r>
              <a:rPr sz="2400" spc="-20" dirty="0">
                <a:latin typeface="Calibri"/>
                <a:cs typeface="Calibri"/>
              </a:rPr>
              <a:t>kendaraan,  </a:t>
            </a:r>
            <a:r>
              <a:rPr sz="2400" spc="-5" dirty="0">
                <a:latin typeface="Calibri"/>
                <a:cs typeface="Calibri"/>
              </a:rPr>
              <a:t>analisa </a:t>
            </a:r>
            <a:r>
              <a:rPr sz="2400" spc="5" dirty="0">
                <a:latin typeface="Calibri"/>
                <a:cs typeface="Calibri"/>
              </a:rPr>
              <a:t>lokasi,</a:t>
            </a:r>
            <a:r>
              <a:rPr sz="2400" spc="-140" dirty="0">
                <a:latin typeface="Calibri"/>
                <a:cs typeface="Calibri"/>
              </a:rPr>
              <a:t> </a:t>
            </a:r>
            <a:r>
              <a:rPr sz="2400" spc="30" dirty="0">
                <a:latin typeface="Calibri"/>
                <a:cs typeface="Calibri"/>
              </a:rPr>
              <a:t>dll.</a:t>
            </a:r>
            <a:endParaRPr sz="2400">
              <a:latin typeface="Calibri"/>
              <a:cs typeface="Calibri"/>
            </a:endParaRPr>
          </a:p>
          <a:p>
            <a:pPr marL="190500" indent="-177800">
              <a:lnSpc>
                <a:spcPts val="3279"/>
              </a:lnSpc>
              <a:spcBef>
                <a:spcPts val="120"/>
              </a:spcBef>
              <a:buFont typeface="Arial"/>
              <a:buChar char="•"/>
              <a:tabLst>
                <a:tab pos="190500" algn="l"/>
              </a:tabLst>
            </a:pPr>
            <a:r>
              <a:rPr sz="2800" spc="-10" dirty="0">
                <a:latin typeface="Calibri"/>
                <a:cs typeface="Calibri"/>
              </a:rPr>
              <a:t>Manajemen</a:t>
            </a:r>
            <a:r>
              <a:rPr sz="2800" spc="90" dirty="0">
                <a:latin typeface="Calibri"/>
                <a:cs typeface="Calibri"/>
              </a:rPr>
              <a:t> </a:t>
            </a:r>
            <a:r>
              <a:rPr sz="2800" spc="-35" dirty="0">
                <a:latin typeface="Calibri"/>
                <a:cs typeface="Calibri"/>
              </a:rPr>
              <a:t>fasilitas:</a:t>
            </a:r>
            <a:endParaRPr sz="2800">
              <a:latin typeface="Calibri"/>
              <a:cs typeface="Calibri"/>
            </a:endParaRPr>
          </a:p>
          <a:p>
            <a:pPr marL="533400" marR="5080" lvl="1" indent="-177800">
              <a:lnSpc>
                <a:spcPct val="79900"/>
              </a:lnSpc>
              <a:spcBef>
                <a:spcPts val="500"/>
              </a:spcBef>
              <a:buFont typeface="Arial"/>
              <a:buChar char="•"/>
              <a:tabLst>
                <a:tab pos="533400" algn="l"/>
              </a:tabLst>
            </a:pPr>
            <a:r>
              <a:rPr sz="2400" spc="-10" dirty="0">
                <a:latin typeface="Calibri"/>
                <a:cs typeface="Calibri"/>
              </a:rPr>
              <a:t>Penempatan </a:t>
            </a:r>
            <a:r>
              <a:rPr sz="2400" spc="25" dirty="0">
                <a:latin typeface="Calibri"/>
                <a:cs typeface="Calibri"/>
              </a:rPr>
              <a:t>pipa </a:t>
            </a:r>
            <a:r>
              <a:rPr sz="2400" spc="-5" dirty="0">
                <a:latin typeface="Calibri"/>
                <a:cs typeface="Calibri"/>
              </a:rPr>
              <a:t>dan kabel </a:t>
            </a:r>
            <a:r>
              <a:rPr sz="2400" spc="-20" dirty="0">
                <a:latin typeface="Calibri"/>
                <a:cs typeface="Calibri"/>
              </a:rPr>
              <a:t>bawah </a:t>
            </a:r>
            <a:r>
              <a:rPr sz="2400" spc="-10" dirty="0">
                <a:latin typeface="Calibri"/>
                <a:cs typeface="Calibri"/>
              </a:rPr>
              <a:t>tanah, </a:t>
            </a:r>
            <a:r>
              <a:rPr sz="2400" spc="-85" dirty="0">
                <a:latin typeface="Calibri"/>
                <a:cs typeface="Calibri"/>
              </a:rPr>
              <a:t>load-­‐balancing  </a:t>
            </a:r>
            <a:r>
              <a:rPr sz="2400" spc="-10" dirty="0">
                <a:latin typeface="Calibri"/>
                <a:cs typeface="Calibri"/>
              </a:rPr>
              <a:t>jaringan </a:t>
            </a:r>
            <a:r>
              <a:rPr sz="2400" spc="5" dirty="0">
                <a:latin typeface="Calibri"/>
                <a:cs typeface="Calibri"/>
              </a:rPr>
              <a:t>listrik, </a:t>
            </a:r>
            <a:r>
              <a:rPr sz="2400" spc="-10" dirty="0">
                <a:latin typeface="Calibri"/>
                <a:cs typeface="Calibri"/>
              </a:rPr>
              <a:t>perencanaan </a:t>
            </a:r>
            <a:r>
              <a:rPr sz="2400" spc="-20" dirty="0">
                <a:latin typeface="Calibri"/>
                <a:cs typeface="Calibri"/>
              </a:rPr>
              <a:t>perawatan </a:t>
            </a:r>
            <a:r>
              <a:rPr sz="2400" spc="-10" dirty="0">
                <a:latin typeface="Calibri"/>
                <a:cs typeface="Calibri"/>
              </a:rPr>
              <a:t>fasilitas,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spc="30" dirty="0">
                <a:latin typeface="Calibri"/>
                <a:cs typeface="Calibri"/>
              </a:rPr>
              <a:t>dll.</a:t>
            </a:r>
            <a:endParaRPr sz="2400">
              <a:latin typeface="Calibri"/>
              <a:cs typeface="Calibri"/>
            </a:endParaRPr>
          </a:p>
          <a:p>
            <a:pPr marL="190500" indent="-177800">
              <a:lnSpc>
                <a:spcPts val="3279"/>
              </a:lnSpc>
              <a:spcBef>
                <a:spcPts val="120"/>
              </a:spcBef>
              <a:buFont typeface="Arial"/>
              <a:buChar char="•"/>
              <a:tabLst>
                <a:tab pos="190500" algn="l"/>
              </a:tabLst>
            </a:pPr>
            <a:r>
              <a:rPr sz="2800" spc="-20" dirty="0">
                <a:latin typeface="Calibri"/>
                <a:cs typeface="Calibri"/>
              </a:rPr>
              <a:t>Pengelolaan/pembagian</a:t>
            </a:r>
            <a:r>
              <a:rPr sz="2800" spc="18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area:</a:t>
            </a:r>
            <a:endParaRPr sz="2800">
              <a:latin typeface="Calibri"/>
              <a:cs typeface="Calibri"/>
            </a:endParaRPr>
          </a:p>
          <a:p>
            <a:pPr marL="533400" marR="533400" lvl="1" indent="-177800">
              <a:lnSpc>
                <a:spcPct val="79900"/>
              </a:lnSpc>
              <a:spcBef>
                <a:spcPts val="500"/>
              </a:spcBef>
              <a:buFont typeface="Arial"/>
              <a:buChar char="•"/>
              <a:tabLst>
                <a:tab pos="533400" algn="l"/>
              </a:tabLst>
            </a:pPr>
            <a:r>
              <a:rPr sz="2400" spc="-15" dirty="0">
                <a:latin typeface="Calibri"/>
                <a:cs typeface="Calibri"/>
              </a:rPr>
              <a:t>Pembuatan </a:t>
            </a:r>
            <a:r>
              <a:rPr sz="2400" spc="-30" dirty="0">
                <a:latin typeface="Calibri"/>
                <a:cs typeface="Calibri"/>
              </a:rPr>
              <a:t>zona</a:t>
            </a:r>
            <a:r>
              <a:rPr sz="2400" spc="-44" baseline="24305" dirty="0">
                <a:latin typeface="Calibri"/>
                <a:cs typeface="Calibri"/>
              </a:rPr>
              <a:t>2 </a:t>
            </a:r>
            <a:r>
              <a:rPr sz="2400" spc="-40" dirty="0">
                <a:latin typeface="Calibri"/>
                <a:cs typeface="Calibri"/>
              </a:rPr>
              <a:t>(RT,RW,dll), </a:t>
            </a:r>
            <a:r>
              <a:rPr sz="2400" spc="-10" dirty="0">
                <a:latin typeface="Calibri"/>
                <a:cs typeface="Calibri"/>
              </a:rPr>
              <a:t>pengaturan </a:t>
            </a:r>
            <a:r>
              <a:rPr sz="2400" dirty="0">
                <a:latin typeface="Calibri"/>
                <a:cs typeface="Calibri"/>
              </a:rPr>
              <a:t>kualitas </a:t>
            </a:r>
            <a:r>
              <a:rPr sz="2400" spc="-65" dirty="0">
                <a:latin typeface="Calibri"/>
                <a:cs typeface="Calibri"/>
              </a:rPr>
              <a:t>air,  </a:t>
            </a:r>
            <a:r>
              <a:rPr sz="2400" spc="-5" dirty="0">
                <a:latin typeface="Calibri"/>
                <a:cs typeface="Calibri"/>
              </a:rPr>
              <a:t>rencana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5" dirty="0">
                <a:latin typeface="Calibri"/>
                <a:cs typeface="Calibri"/>
              </a:rPr>
              <a:t>pembangunan.</a:t>
            </a:r>
            <a:endParaRPr sz="2400">
              <a:latin typeface="Calibri"/>
              <a:cs typeface="Calibri"/>
            </a:endParaRPr>
          </a:p>
          <a:p>
            <a:pPr marL="190500" indent="-177800">
              <a:lnSpc>
                <a:spcPts val="3279"/>
              </a:lnSpc>
              <a:spcBef>
                <a:spcPts val="120"/>
              </a:spcBef>
              <a:buFont typeface="Arial"/>
              <a:buChar char="•"/>
              <a:tabLst>
                <a:tab pos="190500" algn="l"/>
              </a:tabLst>
            </a:pPr>
            <a:r>
              <a:rPr sz="2800" spc="-10" dirty="0">
                <a:latin typeface="Calibri"/>
                <a:cs typeface="Calibri"/>
              </a:rPr>
              <a:t>Berbasis </a:t>
            </a:r>
            <a:r>
              <a:rPr sz="2800" dirty="0">
                <a:latin typeface="Calibri"/>
                <a:cs typeface="Calibri"/>
              </a:rPr>
              <a:t>pada Sumber </a:t>
            </a:r>
            <a:r>
              <a:rPr sz="2800" spc="-35" dirty="0">
                <a:latin typeface="Calibri"/>
                <a:cs typeface="Calibri"/>
              </a:rPr>
              <a:t>Daya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30" dirty="0">
                <a:latin typeface="Calibri"/>
                <a:cs typeface="Calibri"/>
              </a:rPr>
              <a:t>Alam:</a:t>
            </a:r>
            <a:endParaRPr sz="2800">
              <a:latin typeface="Calibri"/>
              <a:cs typeface="Calibri"/>
            </a:endParaRPr>
          </a:p>
          <a:p>
            <a:pPr marL="533400" marR="488950" lvl="1" indent="-177800">
              <a:lnSpc>
                <a:spcPct val="79900"/>
              </a:lnSpc>
              <a:spcBef>
                <a:spcPts val="500"/>
              </a:spcBef>
              <a:buFont typeface="Arial"/>
              <a:buChar char="•"/>
              <a:tabLst>
                <a:tab pos="533400" algn="l"/>
              </a:tabLst>
            </a:pPr>
            <a:r>
              <a:rPr sz="2400" spc="-5" dirty="0">
                <a:latin typeface="Calibri"/>
                <a:cs typeface="Calibri"/>
              </a:rPr>
              <a:t>Pengelolaan </a:t>
            </a:r>
            <a:r>
              <a:rPr sz="2400" spc="5" dirty="0">
                <a:latin typeface="Calibri"/>
                <a:cs typeface="Calibri"/>
              </a:rPr>
              <a:t>hutan, </a:t>
            </a:r>
            <a:r>
              <a:rPr sz="2400" spc="-10" dirty="0">
                <a:latin typeface="Calibri"/>
                <a:cs typeface="Calibri"/>
              </a:rPr>
              <a:t>perencanaan tempat </a:t>
            </a:r>
            <a:r>
              <a:rPr sz="2400" spc="-15" dirty="0">
                <a:latin typeface="Calibri"/>
                <a:cs typeface="Calibri"/>
              </a:rPr>
              <a:t>rekreasi,  </a:t>
            </a:r>
            <a:r>
              <a:rPr sz="2400" spc="-10" dirty="0">
                <a:latin typeface="Calibri"/>
                <a:cs typeface="Calibri"/>
              </a:rPr>
              <a:t>pengaturan </a:t>
            </a:r>
            <a:r>
              <a:rPr sz="2400" spc="-5" dirty="0">
                <a:latin typeface="Calibri"/>
                <a:cs typeface="Calibri"/>
              </a:rPr>
              <a:t>lahan </a:t>
            </a:r>
            <a:r>
              <a:rPr sz="2400" dirty="0">
                <a:latin typeface="Calibri"/>
                <a:cs typeface="Calibri"/>
              </a:rPr>
              <a:t>pertanian, </a:t>
            </a:r>
            <a:r>
              <a:rPr sz="2400" spc="5" dirty="0">
                <a:latin typeface="Calibri"/>
                <a:cs typeface="Calibri"/>
              </a:rPr>
              <a:t>pemodelan </a:t>
            </a:r>
            <a:r>
              <a:rPr sz="2400" spc="-5" dirty="0">
                <a:latin typeface="Calibri"/>
                <a:cs typeface="Calibri"/>
              </a:rPr>
              <a:t>air </a:t>
            </a:r>
            <a:r>
              <a:rPr sz="2400" spc="-10" dirty="0">
                <a:latin typeface="Calibri"/>
                <a:cs typeface="Calibri"/>
              </a:rPr>
              <a:t>tanah,</a:t>
            </a:r>
            <a:r>
              <a:rPr sz="2400" spc="-245" dirty="0">
                <a:latin typeface="Calibri"/>
                <a:cs typeface="Calibri"/>
              </a:rPr>
              <a:t> </a:t>
            </a:r>
            <a:r>
              <a:rPr sz="2400" spc="25" dirty="0">
                <a:latin typeface="Calibri"/>
                <a:cs typeface="Calibri"/>
              </a:rPr>
              <a:t>dll</a:t>
            </a:r>
            <a:endParaRPr sz="24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7206499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31391" y="712693"/>
            <a:ext cx="3618229" cy="528320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spc="-10" dirty="0">
                <a:solidFill>
                  <a:srgbClr val="3C9CF4"/>
                </a:solidFill>
                <a:latin typeface="Calibri Light"/>
                <a:cs typeface="Calibri Light"/>
              </a:rPr>
              <a:t>Area </a:t>
            </a:r>
            <a:r>
              <a:rPr sz="3300" spc="-20" dirty="0">
                <a:solidFill>
                  <a:srgbClr val="3C9CF4"/>
                </a:solidFill>
                <a:latin typeface="Calibri Light"/>
                <a:cs typeface="Calibri Light"/>
              </a:rPr>
              <a:t>Penggunaan</a:t>
            </a:r>
            <a:r>
              <a:rPr sz="3300" spc="-30" dirty="0">
                <a:solidFill>
                  <a:srgbClr val="3C9CF4"/>
                </a:solidFill>
                <a:latin typeface="Calibri Light"/>
                <a:cs typeface="Calibri Light"/>
              </a:rPr>
              <a:t> </a:t>
            </a:r>
            <a:r>
              <a:rPr sz="3300" spc="5" dirty="0">
                <a:solidFill>
                  <a:srgbClr val="3C9CF4"/>
                </a:solidFill>
                <a:latin typeface="Calibri Light"/>
                <a:cs typeface="Calibri Light"/>
              </a:rPr>
              <a:t>GIS</a:t>
            </a:r>
            <a:endParaRPr sz="3300">
              <a:latin typeface="Calibri Light"/>
              <a:cs typeface="Calibri 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877379" y="1292542"/>
            <a:ext cx="3268979" cy="4914900"/>
          </a:xfrm>
          <a:prstGeom prst="rect">
            <a:avLst/>
          </a:prstGeom>
        </p:spPr>
        <p:txBody>
          <a:bodyPr vert="horz" wrap="square" lIns="0" tIns="66040" rIns="0" bIns="0" rtlCol="0">
            <a:spAutoFit/>
          </a:bodyPr>
          <a:lstStyle/>
          <a:p>
            <a:pPr marL="190500" indent="-177800">
              <a:spcBef>
                <a:spcPts val="520"/>
              </a:spcBef>
              <a:buFont typeface="Arial"/>
              <a:buChar char="•"/>
              <a:tabLst>
                <a:tab pos="190500" algn="l"/>
              </a:tabLst>
            </a:pPr>
            <a:r>
              <a:rPr sz="2900" spc="15" dirty="0">
                <a:latin typeface="Calibri"/>
                <a:cs typeface="Calibri"/>
              </a:rPr>
              <a:t>Utilities</a:t>
            </a:r>
            <a:endParaRPr sz="2900">
              <a:latin typeface="Calibri"/>
              <a:cs typeface="Calibri"/>
            </a:endParaRPr>
          </a:p>
          <a:p>
            <a:pPr marL="190500" indent="-177800">
              <a:spcBef>
                <a:spcPts val="420"/>
              </a:spcBef>
              <a:buFont typeface="Arial"/>
              <a:buChar char="•"/>
              <a:tabLst>
                <a:tab pos="190500" algn="l"/>
              </a:tabLst>
            </a:pPr>
            <a:r>
              <a:rPr sz="2900" spc="-15" dirty="0">
                <a:latin typeface="Calibri"/>
                <a:cs typeface="Calibri"/>
              </a:rPr>
              <a:t>Marketing</a:t>
            </a:r>
            <a:endParaRPr sz="2900">
              <a:latin typeface="Calibri"/>
              <a:cs typeface="Calibri"/>
            </a:endParaRPr>
          </a:p>
          <a:p>
            <a:pPr marL="190500" indent="-177800">
              <a:spcBef>
                <a:spcPts val="420"/>
              </a:spcBef>
              <a:buFont typeface="Arial"/>
              <a:buChar char="•"/>
              <a:tabLst>
                <a:tab pos="190500" algn="l"/>
              </a:tabLst>
            </a:pPr>
            <a:r>
              <a:rPr sz="2900" spc="-30" dirty="0">
                <a:latin typeface="Calibri"/>
                <a:cs typeface="Calibri"/>
              </a:rPr>
              <a:t>Transportation</a:t>
            </a:r>
            <a:endParaRPr sz="2900">
              <a:latin typeface="Calibri"/>
              <a:cs typeface="Calibri"/>
            </a:endParaRPr>
          </a:p>
          <a:p>
            <a:pPr marL="190500" indent="-177800">
              <a:spcBef>
                <a:spcPts val="520"/>
              </a:spcBef>
              <a:buFont typeface="Arial"/>
              <a:buChar char="•"/>
              <a:tabLst>
                <a:tab pos="190500" algn="l"/>
              </a:tabLst>
            </a:pPr>
            <a:r>
              <a:rPr sz="2900" dirty="0">
                <a:latin typeface="Calibri"/>
                <a:cs typeface="Calibri"/>
              </a:rPr>
              <a:t>Urban /</a:t>
            </a:r>
            <a:r>
              <a:rPr sz="2900" spc="-80" dirty="0">
                <a:latin typeface="Calibri"/>
                <a:cs typeface="Calibri"/>
              </a:rPr>
              <a:t> </a:t>
            </a:r>
            <a:r>
              <a:rPr sz="2900" spc="-10" dirty="0">
                <a:latin typeface="Calibri"/>
                <a:cs typeface="Calibri"/>
              </a:rPr>
              <a:t>Cadastre</a:t>
            </a:r>
            <a:endParaRPr sz="2900">
              <a:latin typeface="Calibri"/>
              <a:cs typeface="Calibri"/>
            </a:endParaRPr>
          </a:p>
          <a:p>
            <a:pPr marL="190500" indent="-177800">
              <a:spcBef>
                <a:spcPts val="420"/>
              </a:spcBef>
              <a:buFont typeface="Arial"/>
              <a:buChar char="•"/>
              <a:tabLst>
                <a:tab pos="190500" algn="l"/>
              </a:tabLst>
            </a:pPr>
            <a:r>
              <a:rPr sz="2900" dirty="0">
                <a:latin typeface="Calibri"/>
                <a:cs typeface="Calibri"/>
              </a:rPr>
              <a:t>Health</a:t>
            </a:r>
            <a:r>
              <a:rPr sz="2900" spc="5" dirty="0">
                <a:latin typeface="Calibri"/>
                <a:cs typeface="Calibri"/>
              </a:rPr>
              <a:t> </a:t>
            </a:r>
            <a:r>
              <a:rPr sz="2900" spc="-10" dirty="0">
                <a:latin typeface="Calibri"/>
                <a:cs typeface="Calibri"/>
              </a:rPr>
              <a:t>provision</a:t>
            </a:r>
            <a:endParaRPr sz="2900">
              <a:latin typeface="Calibri"/>
              <a:cs typeface="Calibri"/>
            </a:endParaRPr>
          </a:p>
          <a:p>
            <a:pPr marL="190500" indent="-177800">
              <a:spcBef>
                <a:spcPts val="420"/>
              </a:spcBef>
              <a:buFont typeface="Arial"/>
              <a:buChar char="•"/>
              <a:tabLst>
                <a:tab pos="190500" algn="l"/>
              </a:tabLst>
            </a:pPr>
            <a:r>
              <a:rPr sz="2900" spc="-10" dirty="0">
                <a:latin typeface="Calibri"/>
                <a:cs typeface="Calibri"/>
              </a:rPr>
              <a:t>Epidemiology</a:t>
            </a:r>
            <a:endParaRPr sz="2900">
              <a:latin typeface="Calibri"/>
              <a:cs typeface="Calibri"/>
            </a:endParaRPr>
          </a:p>
          <a:p>
            <a:pPr marL="190500" indent="-177800">
              <a:spcBef>
                <a:spcPts val="520"/>
              </a:spcBef>
              <a:buFont typeface="Arial"/>
              <a:buChar char="•"/>
              <a:tabLst>
                <a:tab pos="190500" algn="l"/>
              </a:tabLst>
            </a:pPr>
            <a:r>
              <a:rPr sz="2900" spc="-35" dirty="0">
                <a:latin typeface="Calibri"/>
                <a:cs typeface="Calibri"/>
              </a:rPr>
              <a:t>Demography</a:t>
            </a:r>
            <a:endParaRPr sz="2900">
              <a:latin typeface="Calibri"/>
              <a:cs typeface="Calibri"/>
            </a:endParaRPr>
          </a:p>
          <a:p>
            <a:pPr marL="190500" indent="-177800">
              <a:spcBef>
                <a:spcPts val="420"/>
              </a:spcBef>
              <a:buFont typeface="Arial"/>
              <a:buChar char="•"/>
              <a:tabLst>
                <a:tab pos="190500" algn="l"/>
              </a:tabLst>
            </a:pPr>
            <a:r>
              <a:rPr sz="2900" spc="-20" dirty="0">
                <a:latin typeface="Calibri"/>
                <a:cs typeface="Calibri"/>
              </a:rPr>
              <a:t>Emergency</a:t>
            </a:r>
            <a:r>
              <a:rPr sz="2900" spc="-30" dirty="0">
                <a:latin typeface="Calibri"/>
                <a:cs typeface="Calibri"/>
              </a:rPr>
              <a:t> response</a:t>
            </a:r>
            <a:endParaRPr sz="2900">
              <a:latin typeface="Calibri"/>
              <a:cs typeface="Calibri"/>
            </a:endParaRPr>
          </a:p>
          <a:p>
            <a:pPr marL="190500" marR="234315" indent="-177800">
              <a:lnSpc>
                <a:spcPts val="3200"/>
              </a:lnSpc>
              <a:spcBef>
                <a:spcPts val="760"/>
              </a:spcBef>
              <a:buFont typeface="Arial"/>
              <a:buChar char="•"/>
              <a:tabLst>
                <a:tab pos="190500" algn="l"/>
              </a:tabLst>
            </a:pPr>
            <a:r>
              <a:rPr sz="2900" spc="-10" dirty="0">
                <a:latin typeface="Calibri"/>
                <a:cs typeface="Calibri"/>
              </a:rPr>
              <a:t>Social </a:t>
            </a:r>
            <a:r>
              <a:rPr sz="2900" spc="-25" dirty="0">
                <a:latin typeface="Calibri"/>
                <a:cs typeface="Calibri"/>
              </a:rPr>
              <a:t>sciences </a:t>
            </a:r>
            <a:r>
              <a:rPr sz="2900" spc="-5" dirty="0">
                <a:latin typeface="Calibri"/>
                <a:cs typeface="Calibri"/>
              </a:rPr>
              <a:t>and  humanities</a:t>
            </a:r>
            <a:endParaRPr sz="29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282691" y="1345882"/>
            <a:ext cx="3674745" cy="4861560"/>
          </a:xfrm>
          <a:prstGeom prst="rect">
            <a:avLst/>
          </a:prstGeom>
        </p:spPr>
        <p:txBody>
          <a:bodyPr vert="horz" wrap="square" lIns="0" tIns="66040" rIns="0" bIns="0" rtlCol="0">
            <a:spAutoFit/>
          </a:bodyPr>
          <a:lstStyle/>
          <a:p>
            <a:pPr marL="190500" marR="777875" indent="-177800">
              <a:lnSpc>
                <a:spcPts val="3100"/>
              </a:lnSpc>
              <a:spcBef>
                <a:spcPts val="520"/>
              </a:spcBef>
              <a:buFont typeface="Arial"/>
              <a:buChar char="•"/>
              <a:tabLst>
                <a:tab pos="190500" algn="l"/>
              </a:tabLst>
            </a:pPr>
            <a:r>
              <a:rPr sz="2900" spc="-10" dirty="0">
                <a:latin typeface="Calibri"/>
                <a:cs typeface="Calibri"/>
              </a:rPr>
              <a:t>Natural</a:t>
            </a:r>
            <a:r>
              <a:rPr sz="2900" spc="-95" dirty="0">
                <a:latin typeface="Calibri"/>
                <a:cs typeface="Calibri"/>
              </a:rPr>
              <a:t> </a:t>
            </a:r>
            <a:r>
              <a:rPr sz="2900" spc="-25" dirty="0">
                <a:latin typeface="Calibri"/>
                <a:cs typeface="Calibri"/>
              </a:rPr>
              <a:t>Resources  </a:t>
            </a:r>
            <a:r>
              <a:rPr sz="2900" spc="-10" dirty="0">
                <a:latin typeface="Calibri"/>
                <a:cs typeface="Calibri"/>
              </a:rPr>
              <a:t>Management</a:t>
            </a:r>
            <a:endParaRPr sz="2900">
              <a:latin typeface="Calibri"/>
              <a:cs typeface="Calibri"/>
            </a:endParaRPr>
          </a:p>
          <a:p>
            <a:pPr marL="190500" indent="-177800">
              <a:spcBef>
                <a:spcPts val="380"/>
              </a:spcBef>
              <a:buFont typeface="Arial"/>
              <a:buChar char="•"/>
              <a:tabLst>
                <a:tab pos="190500" algn="l"/>
              </a:tabLst>
            </a:pPr>
            <a:r>
              <a:rPr sz="2900" spc="-10" dirty="0">
                <a:latin typeface="Calibri"/>
                <a:cs typeface="Calibri"/>
              </a:rPr>
              <a:t>Ecology</a:t>
            </a:r>
            <a:endParaRPr sz="2900">
              <a:latin typeface="Calibri"/>
              <a:cs typeface="Calibri"/>
            </a:endParaRPr>
          </a:p>
          <a:p>
            <a:pPr marL="190500" indent="-177800">
              <a:spcBef>
                <a:spcPts val="520"/>
              </a:spcBef>
              <a:buFont typeface="Arial"/>
              <a:buChar char="•"/>
              <a:tabLst>
                <a:tab pos="190500" algn="l"/>
              </a:tabLst>
            </a:pPr>
            <a:r>
              <a:rPr sz="2900" dirty="0">
                <a:latin typeface="Calibri"/>
                <a:cs typeface="Calibri"/>
              </a:rPr>
              <a:t>Climatology</a:t>
            </a:r>
            <a:endParaRPr sz="2900">
              <a:latin typeface="Calibri"/>
              <a:cs typeface="Calibri"/>
            </a:endParaRPr>
          </a:p>
          <a:p>
            <a:pPr marL="190500" indent="-177800">
              <a:spcBef>
                <a:spcPts val="420"/>
              </a:spcBef>
              <a:buFont typeface="Arial"/>
              <a:buChar char="•"/>
              <a:tabLst>
                <a:tab pos="190500" algn="l"/>
              </a:tabLst>
            </a:pPr>
            <a:r>
              <a:rPr sz="2900" spc="-10" dirty="0">
                <a:latin typeface="Calibri"/>
                <a:cs typeface="Calibri"/>
              </a:rPr>
              <a:t>Global change</a:t>
            </a:r>
            <a:r>
              <a:rPr sz="2900" spc="-50" dirty="0">
                <a:latin typeface="Calibri"/>
                <a:cs typeface="Calibri"/>
              </a:rPr>
              <a:t> </a:t>
            </a:r>
            <a:r>
              <a:rPr sz="2900" spc="-25" dirty="0">
                <a:latin typeface="Calibri"/>
                <a:cs typeface="Calibri"/>
              </a:rPr>
              <a:t>research</a:t>
            </a:r>
            <a:endParaRPr sz="2900">
              <a:latin typeface="Calibri"/>
              <a:cs typeface="Calibri"/>
            </a:endParaRPr>
          </a:p>
          <a:p>
            <a:pPr marL="190500" indent="-177800">
              <a:spcBef>
                <a:spcPts val="420"/>
              </a:spcBef>
              <a:buFont typeface="Arial"/>
              <a:buChar char="•"/>
              <a:tabLst>
                <a:tab pos="190500" algn="l"/>
              </a:tabLst>
            </a:pPr>
            <a:r>
              <a:rPr sz="2900" spc="-30" dirty="0">
                <a:latin typeface="Calibri"/>
                <a:cs typeface="Calibri"/>
              </a:rPr>
              <a:t>Oceanography</a:t>
            </a:r>
            <a:endParaRPr sz="2900">
              <a:latin typeface="Calibri"/>
              <a:cs typeface="Calibri"/>
            </a:endParaRPr>
          </a:p>
          <a:p>
            <a:pPr marL="190500" indent="-177800">
              <a:spcBef>
                <a:spcPts val="520"/>
              </a:spcBef>
              <a:buFont typeface="Arial"/>
              <a:buChar char="•"/>
              <a:tabLst>
                <a:tab pos="190500" algn="l"/>
              </a:tabLst>
            </a:pPr>
            <a:r>
              <a:rPr sz="2900" spc="-25" dirty="0">
                <a:latin typeface="Calibri"/>
                <a:cs typeface="Calibri"/>
              </a:rPr>
              <a:t>Famine </a:t>
            </a:r>
            <a:r>
              <a:rPr sz="2900" spc="-5" dirty="0">
                <a:latin typeface="Calibri"/>
                <a:cs typeface="Calibri"/>
              </a:rPr>
              <a:t>early</a:t>
            </a:r>
            <a:r>
              <a:rPr sz="2900" spc="25" dirty="0">
                <a:latin typeface="Calibri"/>
                <a:cs typeface="Calibri"/>
              </a:rPr>
              <a:t> </a:t>
            </a:r>
            <a:r>
              <a:rPr sz="2900" dirty="0">
                <a:latin typeface="Calibri"/>
                <a:cs typeface="Calibri"/>
              </a:rPr>
              <a:t>warning</a:t>
            </a:r>
            <a:endParaRPr sz="2900">
              <a:latin typeface="Calibri"/>
              <a:cs typeface="Calibri"/>
            </a:endParaRPr>
          </a:p>
          <a:p>
            <a:pPr marL="190500" indent="-177800">
              <a:spcBef>
                <a:spcPts val="420"/>
              </a:spcBef>
              <a:buFont typeface="Arial"/>
              <a:buChar char="•"/>
              <a:tabLst>
                <a:tab pos="190500" algn="l"/>
              </a:tabLst>
            </a:pPr>
            <a:r>
              <a:rPr sz="2900" dirty="0">
                <a:latin typeface="Calibri"/>
                <a:cs typeface="Calibri"/>
              </a:rPr>
              <a:t>Navigation</a:t>
            </a:r>
            <a:endParaRPr sz="2900">
              <a:latin typeface="Calibri"/>
              <a:cs typeface="Calibri"/>
            </a:endParaRPr>
          </a:p>
          <a:p>
            <a:pPr marL="190500" indent="-177800">
              <a:spcBef>
                <a:spcPts val="420"/>
              </a:spcBef>
              <a:buFont typeface="Arial"/>
              <a:buChar char="•"/>
              <a:tabLst>
                <a:tab pos="190500" algn="l"/>
              </a:tabLst>
            </a:pPr>
            <a:r>
              <a:rPr sz="2900" dirty="0">
                <a:latin typeface="Calibri"/>
                <a:cs typeface="Calibri"/>
              </a:rPr>
              <a:t>Agriculture</a:t>
            </a:r>
            <a:endParaRPr sz="2900">
              <a:latin typeface="Calibri"/>
              <a:cs typeface="Calibri"/>
            </a:endParaRPr>
          </a:p>
          <a:p>
            <a:pPr marL="190500" indent="-177800">
              <a:spcBef>
                <a:spcPts val="520"/>
              </a:spcBef>
              <a:buFont typeface="Arial"/>
              <a:buChar char="•"/>
              <a:tabLst>
                <a:tab pos="190500" algn="l"/>
              </a:tabLst>
            </a:pPr>
            <a:r>
              <a:rPr sz="2900" spc="-5" dirty="0">
                <a:latin typeface="Calibri"/>
                <a:cs typeface="Calibri"/>
              </a:rPr>
              <a:t>………</a:t>
            </a:r>
            <a:endParaRPr sz="29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5322849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 err="1" smtClean="0">
                <a:latin typeface="Kozuka Gothic Pro B" panose="020B0800000000000000" pitchFamily="34" charset="-128"/>
                <a:ea typeface="Kozuka Gothic Pro B" panose="020B0800000000000000" pitchFamily="34" charset="-128"/>
              </a:rPr>
              <a:t>Tugas</a:t>
            </a:r>
            <a:endParaRPr lang="en-US" sz="6600" dirty="0">
              <a:latin typeface="Kozuka Gothic Pro B" panose="020B0800000000000000" pitchFamily="34" charset="-128"/>
              <a:ea typeface="Kozuka Gothic Pro B" panose="020B0800000000000000" pitchFamily="34" charset="-12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/>
            <a:r>
              <a:rPr lang="en-US" sz="5400" dirty="0" smtClean="0">
                <a:latin typeface="Franklin Gothic Book" panose="020B0503020102020204" pitchFamily="34" charset="0"/>
              </a:rPr>
              <a:t>Review </a:t>
            </a:r>
            <a:r>
              <a:rPr lang="en-US" sz="5400" dirty="0" err="1" smtClean="0">
                <a:latin typeface="Franklin Gothic Book" panose="020B0503020102020204" pitchFamily="34" charset="0"/>
              </a:rPr>
              <a:t>Jurnal</a:t>
            </a:r>
            <a:r>
              <a:rPr lang="en-US" sz="5400" dirty="0" smtClean="0">
                <a:latin typeface="Franklin Gothic Book" panose="020B0503020102020204" pitchFamily="34" charset="0"/>
              </a:rPr>
              <a:t> </a:t>
            </a:r>
            <a:r>
              <a:rPr lang="en-US" sz="5400" dirty="0" err="1" smtClean="0">
                <a:latin typeface="Franklin Gothic Book" panose="020B0503020102020204" pitchFamily="34" charset="0"/>
              </a:rPr>
              <a:t>Tentang</a:t>
            </a:r>
            <a:r>
              <a:rPr lang="en-US" sz="5400" dirty="0" smtClean="0">
                <a:latin typeface="Franklin Gothic Book" panose="020B0503020102020204" pitchFamily="34" charset="0"/>
              </a:rPr>
              <a:t> GIS  5 </a:t>
            </a:r>
          </a:p>
          <a:p>
            <a:pPr marL="457200" indent="-457200"/>
            <a:r>
              <a:rPr lang="en-US" sz="5400" dirty="0" smtClean="0">
                <a:latin typeface="Franklin Gothic Book" panose="020B0503020102020204" pitchFamily="34" charset="0"/>
              </a:rPr>
              <a:t>Dan </a:t>
            </a:r>
            <a:r>
              <a:rPr lang="en-US" sz="5400" dirty="0" err="1" smtClean="0">
                <a:latin typeface="Franklin Gothic Book" panose="020B0503020102020204" pitchFamily="34" charset="0"/>
              </a:rPr>
              <a:t>buat</a:t>
            </a:r>
            <a:r>
              <a:rPr lang="en-US" sz="5400" dirty="0" smtClean="0">
                <a:latin typeface="Franklin Gothic Book" panose="020B0503020102020204" pitchFamily="34" charset="0"/>
              </a:rPr>
              <a:t> </a:t>
            </a:r>
            <a:r>
              <a:rPr lang="en-US" sz="5400" dirty="0" err="1" smtClean="0">
                <a:latin typeface="Franklin Gothic Book" panose="020B0503020102020204" pitchFamily="34" charset="0"/>
              </a:rPr>
              <a:t>kesimpulan</a:t>
            </a:r>
            <a:r>
              <a:rPr lang="en-US" sz="5400" dirty="0" smtClean="0">
                <a:latin typeface="Franklin Gothic Book" panose="020B0503020102020204" pitchFamily="34" charset="0"/>
              </a:rPr>
              <a:t> </a:t>
            </a:r>
            <a:r>
              <a:rPr lang="en-US" sz="5400" dirty="0" err="1" smtClean="0">
                <a:latin typeface="Franklin Gothic Book" panose="020B0503020102020204" pitchFamily="34" charset="0"/>
              </a:rPr>
              <a:t>dari</a:t>
            </a:r>
            <a:r>
              <a:rPr lang="en-US" sz="5400" dirty="0" smtClean="0">
                <a:latin typeface="Franklin Gothic Book" panose="020B0503020102020204" pitchFamily="34" charset="0"/>
              </a:rPr>
              <a:t> 5 </a:t>
            </a:r>
            <a:r>
              <a:rPr lang="en-US" sz="5400" dirty="0" err="1" smtClean="0">
                <a:latin typeface="Franklin Gothic Book" panose="020B0503020102020204" pitchFamily="34" charset="0"/>
              </a:rPr>
              <a:t>jurnal</a:t>
            </a:r>
            <a:r>
              <a:rPr lang="en-US" sz="5400" dirty="0" smtClean="0">
                <a:latin typeface="Franklin Gothic Book" panose="020B0503020102020204" pitchFamily="34" charset="0"/>
              </a:rPr>
              <a:t> </a:t>
            </a:r>
            <a:r>
              <a:rPr lang="en-US" sz="5400" dirty="0" err="1" smtClean="0">
                <a:latin typeface="Franklin Gothic Book" panose="020B0503020102020204" pitchFamily="34" charset="0"/>
              </a:rPr>
              <a:t>tersebut</a:t>
            </a:r>
            <a:r>
              <a:rPr lang="en-US" sz="5400" dirty="0" smtClean="0">
                <a:latin typeface="Franklin Gothic Book" panose="020B0503020102020204" pitchFamily="34" charset="0"/>
              </a:rPr>
              <a:t> </a:t>
            </a:r>
            <a:endParaRPr lang="en-US" sz="5400" dirty="0">
              <a:latin typeface="Franklin Gothic Book" panose="020B05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05502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dirty="0" smtClean="0">
                <a:latin typeface="Kozuka Gothic Pro B" panose="020B0800000000000000" pitchFamily="34" charset="-128"/>
                <a:ea typeface="Kozuka Gothic Pro B" panose="020B0800000000000000" pitchFamily="34" charset="-128"/>
              </a:rPr>
              <a:t>Open Layers</a:t>
            </a:r>
            <a:endParaRPr lang="en-US" sz="6000" b="1" dirty="0">
              <a:latin typeface="Kozuka Gothic Pro B" panose="020B0800000000000000" pitchFamily="34" charset="-128"/>
              <a:ea typeface="Kozuka Gothic Pro B" panose="020B0800000000000000" pitchFamily="34" charset="-128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24561" b="41468"/>
          <a:stretch/>
        </p:blipFill>
        <p:spPr>
          <a:xfrm>
            <a:off x="0" y="5648446"/>
            <a:ext cx="12192000" cy="120229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b="15772"/>
          <a:stretch/>
        </p:blipFill>
        <p:spPr>
          <a:xfrm>
            <a:off x="0" y="1466307"/>
            <a:ext cx="12195405" cy="5391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477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dirty="0" smtClean="0">
                <a:latin typeface="Kozuka Gothic Pro B" panose="020B0800000000000000" pitchFamily="34" charset="-128"/>
                <a:ea typeface="Kozuka Gothic Pro B" panose="020B0800000000000000" pitchFamily="34" charset="-128"/>
              </a:rPr>
              <a:t>MAPTALKS</a:t>
            </a:r>
            <a:endParaRPr lang="en-US" sz="6000" b="1" dirty="0">
              <a:latin typeface="Kozuka Gothic Pro B" panose="020B0800000000000000" pitchFamily="34" charset="-128"/>
              <a:ea typeface="Kozuka Gothic Pro B" panose="020B0800000000000000" pitchFamily="34" charset="-128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24561" b="41468"/>
          <a:stretch/>
        </p:blipFill>
        <p:spPr>
          <a:xfrm>
            <a:off x="0" y="5648446"/>
            <a:ext cx="12192000" cy="120229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b="9957"/>
          <a:stretch/>
        </p:blipFill>
        <p:spPr>
          <a:xfrm>
            <a:off x="-1" y="1326243"/>
            <a:ext cx="12199095" cy="5512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155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dirty="0" err="1" smtClean="0">
                <a:latin typeface="Kozuka Gothic Pro B" panose="020B0800000000000000" pitchFamily="34" charset="-128"/>
                <a:ea typeface="Kozuka Gothic Pro B" panose="020B0800000000000000" pitchFamily="34" charset="-128"/>
              </a:rPr>
              <a:t>PolyMaps</a:t>
            </a:r>
            <a:endParaRPr lang="en-US" sz="6000" b="1" dirty="0">
              <a:latin typeface="Kozuka Gothic Pro B" panose="020B0800000000000000" pitchFamily="34" charset="-128"/>
              <a:ea typeface="Kozuka Gothic Pro B" panose="020B0800000000000000" pitchFamily="34" charset="-128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24561" b="41468"/>
          <a:stretch/>
        </p:blipFill>
        <p:spPr>
          <a:xfrm>
            <a:off x="0" y="5648446"/>
            <a:ext cx="12192000" cy="120229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b="9957"/>
          <a:stretch/>
        </p:blipFill>
        <p:spPr>
          <a:xfrm>
            <a:off x="-1" y="1326243"/>
            <a:ext cx="12199095" cy="551270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b="16469"/>
          <a:stretch/>
        </p:blipFill>
        <p:spPr>
          <a:xfrm>
            <a:off x="0" y="1253672"/>
            <a:ext cx="12311546" cy="5604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991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dirty="0" smtClean="0">
                <a:latin typeface="Kozuka Gothic Pro B" panose="020B0800000000000000" pitchFamily="34" charset="-128"/>
                <a:ea typeface="Kozuka Gothic Pro B" panose="020B0800000000000000" pitchFamily="34" charset="-128"/>
              </a:rPr>
              <a:t>Peta </a:t>
            </a:r>
            <a:r>
              <a:rPr lang="en-US" sz="6000" b="1" dirty="0" err="1" smtClean="0">
                <a:latin typeface="Kozuka Gothic Pro B" panose="020B0800000000000000" pitchFamily="34" charset="-128"/>
                <a:ea typeface="Kozuka Gothic Pro B" panose="020B0800000000000000" pitchFamily="34" charset="-128"/>
              </a:rPr>
              <a:t>Pada</a:t>
            </a:r>
            <a:r>
              <a:rPr lang="en-US" sz="6000" b="1" dirty="0" smtClean="0">
                <a:latin typeface="Kozuka Gothic Pro B" panose="020B0800000000000000" pitchFamily="34" charset="-128"/>
                <a:ea typeface="Kozuka Gothic Pro B" panose="020B0800000000000000" pitchFamily="34" charset="-128"/>
              </a:rPr>
              <a:t> </a:t>
            </a:r>
            <a:r>
              <a:rPr lang="en-US" sz="6000" b="1" dirty="0" err="1" smtClean="0">
                <a:latin typeface="Kozuka Gothic Pro B" panose="020B0800000000000000" pitchFamily="34" charset="-128"/>
                <a:ea typeface="Kozuka Gothic Pro B" panose="020B0800000000000000" pitchFamily="34" charset="-128"/>
              </a:rPr>
              <a:t>Mulanya</a:t>
            </a:r>
            <a:r>
              <a:rPr lang="en-US" sz="6000" b="1" dirty="0" smtClean="0">
                <a:latin typeface="Kozuka Gothic Pro B" panose="020B0800000000000000" pitchFamily="34" charset="-128"/>
                <a:ea typeface="Kozuka Gothic Pro B" panose="020B0800000000000000" pitchFamily="34" charset="-128"/>
              </a:rPr>
              <a:t>…</a:t>
            </a:r>
            <a:endParaRPr lang="en-US" sz="6000" b="1" dirty="0">
              <a:latin typeface="Kozuka Gothic Pro B" panose="020B0800000000000000" pitchFamily="34" charset="-128"/>
              <a:ea typeface="Kozuka Gothic Pro B" panose="020B0800000000000000" pitchFamily="34" charset="-128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4000" dirty="0" err="1">
                <a:latin typeface="Franklin Gothic Book" panose="020B0503020102020204" pitchFamily="34" charset="0"/>
              </a:rPr>
              <a:t>Pada</a:t>
            </a:r>
            <a:r>
              <a:rPr lang="en-US" sz="4000" dirty="0">
                <a:latin typeface="Franklin Gothic Book" panose="020B0503020102020204" pitchFamily="34" charset="0"/>
              </a:rPr>
              <a:t> </a:t>
            </a:r>
            <a:r>
              <a:rPr lang="en-US" sz="4000" dirty="0" err="1">
                <a:latin typeface="Franklin Gothic Book" panose="020B0503020102020204" pitchFamily="34" charset="0"/>
              </a:rPr>
              <a:t>awalnya</a:t>
            </a:r>
            <a:r>
              <a:rPr lang="en-US" sz="4000" dirty="0">
                <a:latin typeface="Franklin Gothic Book" panose="020B0503020102020204" pitchFamily="34" charset="0"/>
              </a:rPr>
              <a:t> </a:t>
            </a:r>
            <a:r>
              <a:rPr lang="en-US" sz="4000" dirty="0" err="1">
                <a:latin typeface="Franklin Gothic Book" panose="020B0503020102020204" pitchFamily="34" charset="0"/>
              </a:rPr>
              <a:t>beberapa</a:t>
            </a:r>
            <a:r>
              <a:rPr lang="en-US" sz="4000" dirty="0">
                <a:latin typeface="Franklin Gothic Book" panose="020B0503020102020204" pitchFamily="34" charset="0"/>
              </a:rPr>
              <a:t> </a:t>
            </a:r>
            <a:r>
              <a:rPr lang="en-US" sz="4000" dirty="0" err="1">
                <a:latin typeface="Franklin Gothic Book" panose="020B0503020102020204" pitchFamily="34" charset="0"/>
              </a:rPr>
              <a:t>pengguna</a:t>
            </a:r>
            <a:r>
              <a:rPr lang="en-US" sz="4000" dirty="0">
                <a:latin typeface="Franklin Gothic Book" panose="020B0503020102020204" pitchFamily="34" charset="0"/>
              </a:rPr>
              <a:t> (</a:t>
            </a:r>
            <a:r>
              <a:rPr lang="en-US" sz="4000" dirty="0" err="1">
                <a:latin typeface="Franklin Gothic Book" panose="020B0503020102020204" pitchFamily="34" charset="0"/>
              </a:rPr>
              <a:t>peminat</a:t>
            </a:r>
            <a:r>
              <a:rPr lang="en-US" sz="4000" dirty="0">
                <a:latin typeface="Franklin Gothic Book" panose="020B0503020102020204" pitchFamily="34" charset="0"/>
              </a:rPr>
              <a:t>) </a:t>
            </a:r>
            <a:r>
              <a:rPr lang="en-US" sz="4000" dirty="0" err="1" smtClean="0">
                <a:latin typeface="Franklin Gothic Book" panose="020B0503020102020204" pitchFamily="34" charset="0"/>
              </a:rPr>
              <a:t>membuat</a:t>
            </a:r>
            <a:r>
              <a:rPr lang="en-US" sz="4000" dirty="0" smtClean="0">
                <a:latin typeface="Franklin Gothic Book" panose="020B0503020102020204" pitchFamily="34" charset="0"/>
              </a:rPr>
              <a:t> </a:t>
            </a:r>
            <a:r>
              <a:rPr lang="en-US" sz="4000" dirty="0" err="1">
                <a:latin typeface="Franklin Gothic Book" panose="020B0503020102020204" pitchFamily="34" charset="0"/>
              </a:rPr>
              <a:t>dan</a:t>
            </a:r>
            <a:r>
              <a:rPr lang="en-US" sz="4000" dirty="0">
                <a:latin typeface="Franklin Gothic Book" panose="020B0503020102020204" pitchFamily="34" charset="0"/>
              </a:rPr>
              <a:t> </a:t>
            </a:r>
            <a:r>
              <a:rPr lang="en-US" sz="4000" dirty="0" err="1">
                <a:latin typeface="Franklin Gothic Book" panose="020B0503020102020204" pitchFamily="34" charset="0"/>
              </a:rPr>
              <a:t>membutuhkan</a:t>
            </a:r>
            <a:r>
              <a:rPr lang="en-US" sz="4000" dirty="0">
                <a:latin typeface="Franklin Gothic Book" panose="020B0503020102020204" pitchFamily="34" charset="0"/>
              </a:rPr>
              <a:t> </a:t>
            </a:r>
            <a:r>
              <a:rPr lang="en-US" sz="4000" b="1" dirty="0" err="1">
                <a:latin typeface="Franklin Gothic Book" panose="020B0503020102020204" pitchFamily="34" charset="0"/>
              </a:rPr>
              <a:t>peta</a:t>
            </a:r>
            <a:r>
              <a:rPr lang="en-US" sz="4000" dirty="0">
                <a:latin typeface="Franklin Gothic Book" panose="020B0503020102020204" pitchFamily="34" charset="0"/>
              </a:rPr>
              <a:t>, </a:t>
            </a:r>
            <a:r>
              <a:rPr lang="en-US" sz="4000" dirty="0" err="1">
                <a:latin typeface="Franklin Gothic Book" panose="020B0503020102020204" pitchFamily="34" charset="0"/>
              </a:rPr>
              <a:t>meliputi</a:t>
            </a:r>
            <a:r>
              <a:rPr lang="en-US" sz="4000" dirty="0">
                <a:latin typeface="Franklin Gothic Book" panose="020B0503020102020204" pitchFamily="34" charset="0"/>
              </a:rPr>
              <a:t>: </a:t>
            </a:r>
            <a:r>
              <a:rPr lang="en-US" sz="4000" b="1" dirty="0" err="1" smtClean="0">
                <a:latin typeface="Franklin Gothic Book" panose="020B0503020102020204" pitchFamily="34" charset="0"/>
              </a:rPr>
              <a:t>Bidang</a:t>
            </a:r>
            <a:r>
              <a:rPr lang="en-US" sz="4000" b="1" dirty="0" smtClean="0">
                <a:latin typeface="Franklin Gothic Book" panose="020B0503020102020204" pitchFamily="34" charset="0"/>
              </a:rPr>
              <a:t> </a:t>
            </a:r>
            <a:r>
              <a:rPr lang="en-US" sz="4000" b="1" dirty="0" err="1" smtClean="0">
                <a:latin typeface="Franklin Gothic Book" panose="020B0503020102020204" pitchFamily="34" charset="0"/>
              </a:rPr>
              <a:t>Militer</a:t>
            </a:r>
            <a:r>
              <a:rPr lang="en-US" sz="4000" b="1" dirty="0" smtClean="0">
                <a:latin typeface="Franklin Gothic Book" panose="020B0503020102020204" pitchFamily="34" charset="0"/>
              </a:rPr>
              <a:t>, </a:t>
            </a:r>
            <a:r>
              <a:rPr lang="en-US" sz="4000" b="1" dirty="0" err="1" smtClean="0">
                <a:latin typeface="Franklin Gothic Book" panose="020B0503020102020204" pitchFamily="34" charset="0"/>
              </a:rPr>
              <a:t>Urusan</a:t>
            </a:r>
            <a:r>
              <a:rPr lang="en-US" sz="4000" b="1" dirty="0" smtClean="0">
                <a:latin typeface="Franklin Gothic Book" panose="020B0503020102020204" pitchFamily="34" charset="0"/>
              </a:rPr>
              <a:t> </a:t>
            </a:r>
            <a:r>
              <a:rPr lang="en-US" sz="4000" b="1" dirty="0" err="1" smtClean="0">
                <a:latin typeface="Franklin Gothic Book" panose="020B0503020102020204" pitchFamily="34" charset="0"/>
              </a:rPr>
              <a:t>Pertanahan</a:t>
            </a:r>
            <a:r>
              <a:rPr lang="en-US" sz="4000" b="1" dirty="0" smtClean="0">
                <a:latin typeface="Franklin Gothic Book" panose="020B0503020102020204" pitchFamily="34" charset="0"/>
              </a:rPr>
              <a:t>, </a:t>
            </a:r>
            <a:r>
              <a:rPr lang="en-US" sz="4000" b="1" dirty="0" err="1" smtClean="0">
                <a:latin typeface="Franklin Gothic Book" panose="020B0503020102020204" pitchFamily="34" charset="0"/>
              </a:rPr>
              <a:t>Dinas</a:t>
            </a:r>
            <a:r>
              <a:rPr lang="en-US" sz="4000" b="1" dirty="0" smtClean="0">
                <a:latin typeface="Franklin Gothic Book" panose="020B0503020102020204" pitchFamily="34" charset="0"/>
              </a:rPr>
              <a:t> </a:t>
            </a:r>
            <a:r>
              <a:rPr lang="en-US" sz="4000" b="1" dirty="0" err="1" smtClean="0">
                <a:latin typeface="Franklin Gothic Book" panose="020B0503020102020204" pitchFamily="34" charset="0"/>
              </a:rPr>
              <a:t>Survei</a:t>
            </a:r>
            <a:r>
              <a:rPr lang="en-US" sz="4000" b="1" dirty="0" smtClean="0">
                <a:latin typeface="Franklin Gothic Book" panose="020B0503020102020204" pitchFamily="34" charset="0"/>
              </a:rPr>
              <a:t> Dan </a:t>
            </a:r>
            <a:r>
              <a:rPr lang="en-US" sz="4000" b="1" dirty="0" err="1" smtClean="0">
                <a:latin typeface="Franklin Gothic Book" panose="020B0503020102020204" pitchFamily="34" charset="0"/>
              </a:rPr>
              <a:t>Pemetaan</a:t>
            </a:r>
            <a:r>
              <a:rPr lang="en-US" sz="4000" b="1" dirty="0" smtClean="0">
                <a:latin typeface="Franklin Gothic Book" panose="020B0503020102020204" pitchFamily="34" charset="0"/>
              </a:rPr>
              <a:t> (</a:t>
            </a:r>
            <a:r>
              <a:rPr lang="en-US" sz="4000" b="1" dirty="0" err="1" smtClean="0">
                <a:latin typeface="Franklin Gothic Book" panose="020B0503020102020204" pitchFamily="34" charset="0"/>
              </a:rPr>
              <a:t>Topografi</a:t>
            </a:r>
            <a:r>
              <a:rPr lang="en-US" sz="4000" b="1" dirty="0" smtClean="0">
                <a:latin typeface="Franklin Gothic Book" panose="020B0503020102020204" pitchFamily="34" charset="0"/>
              </a:rPr>
              <a:t>), </a:t>
            </a:r>
            <a:r>
              <a:rPr lang="en-US" sz="4000" b="1" dirty="0" err="1" smtClean="0">
                <a:latin typeface="Franklin Gothic Book" panose="020B0503020102020204" pitchFamily="34" charset="0"/>
              </a:rPr>
              <a:t>Geodesi</a:t>
            </a:r>
            <a:r>
              <a:rPr lang="en-US" sz="4000" b="1" dirty="0" smtClean="0">
                <a:latin typeface="Franklin Gothic Book" panose="020B0503020102020204" pitchFamily="34" charset="0"/>
              </a:rPr>
              <a:t>/</a:t>
            </a:r>
            <a:r>
              <a:rPr lang="en-US" sz="4000" b="1" dirty="0" err="1" smtClean="0">
                <a:latin typeface="Franklin Gothic Book" panose="020B0503020102020204" pitchFamily="34" charset="0"/>
              </a:rPr>
              <a:t>Geomatika</a:t>
            </a:r>
            <a:r>
              <a:rPr lang="en-US" sz="4000" b="1" dirty="0" smtClean="0">
                <a:latin typeface="Franklin Gothic Book" panose="020B0503020102020204" pitchFamily="34" charset="0"/>
              </a:rPr>
              <a:t>, </a:t>
            </a:r>
            <a:br>
              <a:rPr lang="en-US" sz="4000" b="1" dirty="0" smtClean="0">
                <a:latin typeface="Franklin Gothic Book" panose="020B0503020102020204" pitchFamily="34" charset="0"/>
              </a:rPr>
            </a:br>
            <a:r>
              <a:rPr lang="en-US" sz="4000" b="1" dirty="0" err="1" smtClean="0">
                <a:latin typeface="Franklin Gothic Book" panose="020B0503020102020204" pitchFamily="34" charset="0"/>
              </a:rPr>
              <a:t>Hidrografi</a:t>
            </a:r>
            <a:r>
              <a:rPr lang="en-US" sz="4000" b="1" dirty="0" smtClean="0">
                <a:latin typeface="Franklin Gothic Book" panose="020B0503020102020204" pitchFamily="34" charset="0"/>
              </a:rPr>
              <a:t>, </a:t>
            </a:r>
            <a:r>
              <a:rPr lang="en-US" sz="4000" b="1" dirty="0" err="1" smtClean="0">
                <a:latin typeface="Franklin Gothic Book" panose="020B0503020102020204" pitchFamily="34" charset="0"/>
              </a:rPr>
              <a:t>Kartografi</a:t>
            </a:r>
            <a:r>
              <a:rPr lang="en-US" sz="4000" b="1" dirty="0" smtClean="0">
                <a:latin typeface="Franklin Gothic Book" panose="020B0503020102020204" pitchFamily="34" charset="0"/>
              </a:rPr>
              <a:t>, </a:t>
            </a:r>
            <a:r>
              <a:rPr lang="en-US" sz="4000" b="1" dirty="0" err="1" smtClean="0">
                <a:latin typeface="Franklin Gothic Book" panose="020B0503020102020204" pitchFamily="34" charset="0"/>
              </a:rPr>
              <a:t>Pengelola</a:t>
            </a:r>
            <a:r>
              <a:rPr lang="en-US" sz="4000" b="1" dirty="0" smtClean="0">
                <a:latin typeface="Franklin Gothic Book" panose="020B0503020102020204" pitchFamily="34" charset="0"/>
              </a:rPr>
              <a:t> </a:t>
            </a:r>
            <a:r>
              <a:rPr lang="en-US" sz="4000" b="1" dirty="0" err="1" smtClean="0">
                <a:latin typeface="Franklin Gothic Book" panose="020B0503020102020204" pitchFamily="34" charset="0"/>
              </a:rPr>
              <a:t>Sumber</a:t>
            </a:r>
            <a:r>
              <a:rPr lang="en-US" sz="4000" b="1" dirty="0" smtClean="0">
                <a:latin typeface="Franklin Gothic Book" panose="020B0503020102020204" pitchFamily="34" charset="0"/>
              </a:rPr>
              <a:t> </a:t>
            </a:r>
            <a:r>
              <a:rPr lang="en-US" sz="4000" b="1" dirty="0" err="1" smtClean="0">
                <a:latin typeface="Franklin Gothic Book" panose="020B0503020102020204" pitchFamily="34" charset="0"/>
              </a:rPr>
              <a:t>Daya</a:t>
            </a:r>
            <a:r>
              <a:rPr lang="en-US" sz="4000" b="1" dirty="0" smtClean="0">
                <a:latin typeface="Franklin Gothic Book" panose="020B0503020102020204" pitchFamily="34" charset="0"/>
              </a:rPr>
              <a:t> </a:t>
            </a:r>
            <a:r>
              <a:rPr lang="en-US" sz="4000" b="1" dirty="0" err="1" smtClean="0">
                <a:latin typeface="Franklin Gothic Book" panose="020B0503020102020204" pitchFamily="34" charset="0"/>
              </a:rPr>
              <a:t>Alam</a:t>
            </a:r>
            <a:r>
              <a:rPr lang="en-US" sz="4000" b="1" dirty="0" smtClean="0">
                <a:latin typeface="Franklin Gothic Book" panose="020B0503020102020204" pitchFamily="34" charset="0"/>
              </a:rPr>
              <a:t> Dan </a:t>
            </a:r>
            <a:r>
              <a:rPr lang="en-US" sz="4000" b="1" dirty="0" err="1" smtClean="0">
                <a:latin typeface="Franklin Gothic Book" panose="020B0503020102020204" pitchFamily="34" charset="0"/>
              </a:rPr>
              <a:t>Perencanaan</a:t>
            </a:r>
            <a:r>
              <a:rPr lang="en-US" sz="4000" b="1" dirty="0" smtClean="0">
                <a:latin typeface="Franklin Gothic Book" panose="020B0503020102020204" pitchFamily="34" charset="0"/>
              </a:rPr>
              <a:t> &amp; </a:t>
            </a:r>
            <a:r>
              <a:rPr lang="en-US" sz="4000" b="1" dirty="0" err="1" smtClean="0">
                <a:latin typeface="Franklin Gothic Book" panose="020B0503020102020204" pitchFamily="34" charset="0"/>
              </a:rPr>
              <a:t>Teknik</a:t>
            </a:r>
            <a:r>
              <a:rPr lang="en-US" sz="4000" b="1" dirty="0" smtClean="0">
                <a:latin typeface="Franklin Gothic Book" panose="020B0503020102020204" pitchFamily="34" charset="0"/>
              </a:rPr>
              <a:t> </a:t>
            </a:r>
            <a:r>
              <a:rPr lang="en-US" sz="4000" b="1" dirty="0" err="1" smtClean="0">
                <a:latin typeface="Franklin Gothic Book" panose="020B0503020102020204" pitchFamily="34" charset="0"/>
              </a:rPr>
              <a:t>Sipil</a:t>
            </a:r>
            <a:r>
              <a:rPr lang="en-US" sz="4000" b="1" dirty="0" smtClean="0">
                <a:latin typeface="Franklin Gothic Book" panose="020B0503020102020204" pitchFamily="34" charset="0"/>
              </a:rPr>
              <a:t> 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24561" b="41468"/>
          <a:stretch/>
        </p:blipFill>
        <p:spPr>
          <a:xfrm>
            <a:off x="0" y="5648446"/>
            <a:ext cx="12192000" cy="1202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435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</TotalTime>
  <Words>1755</Words>
  <Application>Microsoft Office PowerPoint</Application>
  <PresentationFormat>Widescreen</PresentationFormat>
  <Paragraphs>276</Paragraphs>
  <Slides>59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72" baseType="lpstr">
      <vt:lpstr>Kozuka Gothic Pro B</vt:lpstr>
      <vt:lpstr>Kozuka Gothic Pro M</vt:lpstr>
      <vt:lpstr>Arial</vt:lpstr>
      <vt:lpstr>Bahnschrift Condensed</vt:lpstr>
      <vt:lpstr>Bahnschrift SemiLight Condensed</vt:lpstr>
      <vt:lpstr>Book Antiqua</vt:lpstr>
      <vt:lpstr>Calibri</vt:lpstr>
      <vt:lpstr>Calibri Light</vt:lpstr>
      <vt:lpstr>Franklin Gothic Book</vt:lpstr>
      <vt:lpstr>Times New Roman</vt:lpstr>
      <vt:lpstr>Wingdings</vt:lpstr>
      <vt:lpstr>Wingdings 2</vt:lpstr>
      <vt:lpstr>Office Theme</vt:lpstr>
      <vt:lpstr>SISTEM INFORMASI GEOGRAFIS</vt:lpstr>
      <vt:lpstr>Tujuan </vt:lpstr>
      <vt:lpstr>Isu</vt:lpstr>
      <vt:lpstr>App GIS</vt:lpstr>
      <vt:lpstr>Google Map Api</vt:lpstr>
      <vt:lpstr>Open Layers</vt:lpstr>
      <vt:lpstr>MAPTALKS</vt:lpstr>
      <vt:lpstr>PolyMaps</vt:lpstr>
      <vt:lpstr>Peta Pada Mulanya…</vt:lpstr>
      <vt:lpstr>Peta Sekarang …</vt:lpstr>
      <vt:lpstr>Peta..?</vt:lpstr>
      <vt:lpstr>Peta..?</vt:lpstr>
      <vt:lpstr>Bentuk Peta</vt:lpstr>
      <vt:lpstr>Dalam Peta</vt:lpstr>
      <vt:lpstr>Example</vt:lpstr>
      <vt:lpstr>Peta</vt:lpstr>
      <vt:lpstr>Peta</vt:lpstr>
      <vt:lpstr>SIM Vs GIS</vt:lpstr>
      <vt:lpstr>PowerPoint Presentation</vt:lpstr>
      <vt:lpstr>Konsep GIS</vt:lpstr>
      <vt:lpstr>Informasi Geografis/Geospatial</vt:lpstr>
      <vt:lpstr>PowerPoint Presentation</vt:lpstr>
      <vt:lpstr>1. Survei lapangan:</vt:lpstr>
      <vt:lpstr>4. Tracking:</vt:lpstr>
      <vt:lpstr>PowerPoint Presentation</vt:lpstr>
      <vt:lpstr>PowerPoint Presentation</vt:lpstr>
      <vt:lpstr>PowerPoint Presentation</vt:lpstr>
      <vt:lpstr>Konsep Real Word</vt:lpstr>
      <vt:lpstr>Konsep Real World</vt:lpstr>
      <vt:lpstr>Representasi Real World</vt:lpstr>
      <vt:lpstr>Data Vektor</vt:lpstr>
      <vt:lpstr>Data Raster</vt:lpstr>
      <vt:lpstr>PowerPoint Presentation</vt:lpstr>
      <vt:lpstr>PowerPoint Presentation</vt:lpstr>
      <vt:lpstr>PowerPoint Presentation</vt:lpstr>
      <vt:lpstr>Contoh Sistem Komputer dan Software</vt:lpstr>
      <vt:lpstr>PowerPoint Presentation</vt:lpstr>
      <vt:lpstr>Contoh Data Spatial</vt:lpstr>
      <vt:lpstr>PowerPoint Presentation</vt:lpstr>
      <vt:lpstr>PowerPoint Presentation</vt:lpstr>
      <vt:lpstr>Data  Manipulation  &amp; Analysis</vt:lpstr>
      <vt:lpstr>PowerPoint Presentation</vt:lpstr>
      <vt:lpstr>1. Manual Digitizing (vector)</vt:lpstr>
      <vt:lpstr> Sumber masukan data</vt:lpstr>
      <vt:lpstr>PowerPoint Presentation</vt:lpstr>
      <vt:lpstr>PowerPoint Presentation</vt:lpstr>
      <vt:lpstr> Interchange Data Formats: Untuk dpt menukarkan data  spasal dan atribut antar berbagai tipe SIG.  Pengembang perangkat lunak SIG telah menetapkan format  pertukaran data spasial yang di-­‐standarisasi.</vt:lpstr>
      <vt:lpstr>Contoh Data Input</vt:lpstr>
      <vt:lpstr>PowerPoint Presentation</vt:lpstr>
      <vt:lpstr>Proses SIG</vt:lpstr>
      <vt:lpstr>Tools Pengembangan</vt:lpstr>
      <vt:lpstr>GIS itu penting, Why ?</vt:lpstr>
      <vt:lpstr>Pendekatan secara Geografis</vt:lpstr>
      <vt:lpstr>Kombinasi Beberapa Dataset</vt:lpstr>
      <vt:lpstr>‘dimana’</vt:lpstr>
      <vt:lpstr>Space as an indexing system</vt:lpstr>
      <vt:lpstr>Beberapa Contoh Penggunaan GIS</vt:lpstr>
      <vt:lpstr>Area Penggunaan GIS</vt:lpstr>
      <vt:lpstr>Tugas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SISTEM INFORMASI GEOGRAFIS</dc:title>
  <dc:creator>Windows User</dc:creator>
  <cp:lastModifiedBy>Windows User</cp:lastModifiedBy>
  <cp:revision>53</cp:revision>
  <dcterms:created xsi:type="dcterms:W3CDTF">2018-10-10T09:05:14Z</dcterms:created>
  <dcterms:modified xsi:type="dcterms:W3CDTF">2018-10-11T07:19:53Z</dcterms:modified>
</cp:coreProperties>
</file>